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7" r:id="rId3"/>
    <p:sldId id="325" r:id="rId4"/>
    <p:sldId id="262" r:id="rId5"/>
    <p:sldId id="326" r:id="rId6"/>
    <p:sldId id="266" r:id="rId7"/>
    <p:sldId id="267" r:id="rId8"/>
    <p:sldId id="268" r:id="rId9"/>
    <p:sldId id="269" r:id="rId10"/>
    <p:sldId id="270" r:id="rId11"/>
    <p:sldId id="271" r:id="rId12"/>
    <p:sldId id="272" r:id="rId13"/>
    <p:sldId id="273" r:id="rId14"/>
    <p:sldId id="274" r:id="rId15"/>
    <p:sldId id="275" r:id="rId16"/>
    <p:sldId id="276" r:id="rId17"/>
    <p:sldId id="279" r:id="rId18"/>
    <p:sldId id="327" r:id="rId19"/>
    <p:sldId id="328" r:id="rId20"/>
    <p:sldId id="278" r:id="rId21"/>
    <p:sldId id="329" r:id="rId22"/>
    <p:sldId id="280" r:id="rId23"/>
    <p:sldId id="330" r:id="rId24"/>
    <p:sldId id="299" r:id="rId25"/>
    <p:sldId id="300" r:id="rId26"/>
    <p:sldId id="285" r:id="rId27"/>
    <p:sldId id="286" r:id="rId28"/>
    <p:sldId id="287" r:id="rId29"/>
    <p:sldId id="331" r:id="rId30"/>
    <p:sldId id="296" r:id="rId31"/>
    <p:sldId id="295" r:id="rId32"/>
    <p:sldId id="332" r:id="rId33"/>
    <p:sldId id="333" r:id="rId34"/>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3" d="100"/>
          <a:sy n="113" d="100"/>
        </p:scale>
        <p:origin x="-158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Ellipse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Ellipse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Titre 13"/>
          <p:cNvSpPr>
            <a:spLocks noGrp="1"/>
          </p:cNvSpPr>
          <p:nvPr>
            <p:ph type="ctrTitle"/>
          </p:nvPr>
        </p:nvSpPr>
        <p:spPr>
          <a:xfrm>
            <a:off x="1432560" y="359898"/>
            <a:ext cx="7406640" cy="1472184"/>
          </a:xfrm>
        </p:spPr>
        <p:txBody>
          <a:bodyPr anchor="b"/>
          <a:lstStyle>
            <a:lvl1pPr algn="l">
              <a:defRPr/>
            </a:lvl1pPr>
            <a:extLst/>
          </a:lstStyle>
          <a:p>
            <a:r>
              <a:rPr lang="fr-FR" smtClean="0"/>
              <a:t>Cliquez pour modifier le style du titre</a:t>
            </a:r>
            <a:endParaRPr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fr-FR" smtClean="0"/>
              <a:t>Cliquez pour modifier le style des sous-titres du masque</a:t>
            </a:r>
            <a:endParaRPr lang="en-US"/>
          </a:p>
        </p:txBody>
      </p:sp>
      <p:sp>
        <p:nvSpPr>
          <p:cNvPr id="6" name="Espace réservé de la date 6"/>
          <p:cNvSpPr>
            <a:spLocks noGrp="1"/>
          </p:cNvSpPr>
          <p:nvPr>
            <p:ph type="dt" sz="half" idx="10"/>
          </p:nvPr>
        </p:nvSpPr>
        <p:spPr/>
        <p:txBody>
          <a:bodyPr/>
          <a:lstStyle>
            <a:lvl1pPr>
              <a:defRPr/>
            </a:lvl1pPr>
            <a:extLst/>
          </a:lstStyle>
          <a:p>
            <a:pPr>
              <a:defRPr/>
            </a:pPr>
            <a:fld id="{326A67B8-EF32-486E-9C5A-B5F72F0BFE15}" type="datetimeFigureOut">
              <a:rPr lang="fr-FR"/>
              <a:pPr>
                <a:defRPr/>
              </a:pPr>
              <a:t>01/03/2011</a:t>
            </a:fld>
            <a:endParaRPr lang="fr-FR"/>
          </a:p>
        </p:txBody>
      </p:sp>
      <p:sp>
        <p:nvSpPr>
          <p:cNvPr id="7" name="Espace réservé du pied de page 19"/>
          <p:cNvSpPr>
            <a:spLocks noGrp="1"/>
          </p:cNvSpPr>
          <p:nvPr>
            <p:ph type="ftr" sz="quarter" idx="11"/>
          </p:nvPr>
        </p:nvSpPr>
        <p:spPr/>
        <p:txBody>
          <a:bodyPr/>
          <a:lstStyle>
            <a:lvl1pPr>
              <a:defRPr/>
            </a:lvl1pPr>
            <a:extLst/>
          </a:lstStyle>
          <a:p>
            <a:pPr>
              <a:defRPr/>
            </a:pPr>
            <a:endParaRPr lang="fr-FR"/>
          </a:p>
        </p:txBody>
      </p:sp>
      <p:sp>
        <p:nvSpPr>
          <p:cNvPr id="8" name="Espace réservé du numéro de diapositive 9"/>
          <p:cNvSpPr>
            <a:spLocks noGrp="1"/>
          </p:cNvSpPr>
          <p:nvPr>
            <p:ph type="sldNum" sz="quarter" idx="12"/>
          </p:nvPr>
        </p:nvSpPr>
        <p:spPr/>
        <p:txBody>
          <a:bodyPr/>
          <a:lstStyle>
            <a:lvl1pPr>
              <a:defRPr/>
            </a:lvl1pPr>
            <a:extLst/>
          </a:lstStyle>
          <a:p>
            <a:pPr>
              <a:defRPr/>
            </a:pPr>
            <a:fld id="{6B478555-8C20-46CD-B16F-095B83CBE9BD}"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23"/>
          <p:cNvSpPr>
            <a:spLocks noGrp="1"/>
          </p:cNvSpPr>
          <p:nvPr>
            <p:ph type="dt" sz="half" idx="10"/>
          </p:nvPr>
        </p:nvSpPr>
        <p:spPr/>
        <p:txBody>
          <a:bodyPr/>
          <a:lstStyle>
            <a:lvl1pPr>
              <a:defRPr/>
            </a:lvl1pPr>
          </a:lstStyle>
          <a:p>
            <a:pPr>
              <a:defRPr/>
            </a:pPr>
            <a:fld id="{1F91AAFB-AD3C-42A2-9A77-9EB7EAEEB24D}" type="datetimeFigureOut">
              <a:rPr lang="fr-FR"/>
              <a:pPr>
                <a:defRPr/>
              </a:pPr>
              <a:t>01/03/2011</a:t>
            </a:fld>
            <a:endParaRPr lang="fr-FR"/>
          </a:p>
        </p:txBody>
      </p:sp>
      <p:sp>
        <p:nvSpPr>
          <p:cNvPr id="5" name="Espace réservé du pied de page 9"/>
          <p:cNvSpPr>
            <a:spLocks noGrp="1"/>
          </p:cNvSpPr>
          <p:nvPr>
            <p:ph type="ftr" sz="quarter" idx="11"/>
          </p:nvPr>
        </p:nvSpPr>
        <p:spPr/>
        <p:txBody>
          <a:bodyPr/>
          <a:lstStyle>
            <a:lvl1pPr>
              <a:defRPr/>
            </a:lvl1pPr>
          </a:lstStyle>
          <a:p>
            <a:pPr>
              <a:defRPr/>
            </a:pPr>
            <a:endParaRPr lang="fr-FR"/>
          </a:p>
        </p:txBody>
      </p:sp>
      <p:sp>
        <p:nvSpPr>
          <p:cNvPr id="6" name="Espace réservé du numéro de diapositive 21"/>
          <p:cNvSpPr>
            <a:spLocks noGrp="1"/>
          </p:cNvSpPr>
          <p:nvPr>
            <p:ph type="sldNum" sz="quarter" idx="12"/>
          </p:nvPr>
        </p:nvSpPr>
        <p:spPr/>
        <p:txBody>
          <a:bodyPr/>
          <a:lstStyle>
            <a:lvl1pPr>
              <a:defRPr/>
            </a:lvl1pPr>
          </a:lstStyle>
          <a:p>
            <a:pPr>
              <a:defRPr/>
            </a:pPr>
            <a:fld id="{FF13B62C-29EB-42DF-AEED-25873AA16BA8}"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23"/>
          <p:cNvSpPr>
            <a:spLocks noGrp="1"/>
          </p:cNvSpPr>
          <p:nvPr>
            <p:ph type="dt" sz="half" idx="10"/>
          </p:nvPr>
        </p:nvSpPr>
        <p:spPr/>
        <p:txBody>
          <a:bodyPr/>
          <a:lstStyle>
            <a:lvl1pPr>
              <a:defRPr/>
            </a:lvl1pPr>
          </a:lstStyle>
          <a:p>
            <a:pPr>
              <a:defRPr/>
            </a:pPr>
            <a:fld id="{68FB93E0-6F29-4467-AB30-E9653153729F}" type="datetimeFigureOut">
              <a:rPr lang="fr-FR"/>
              <a:pPr>
                <a:defRPr/>
              </a:pPr>
              <a:t>01/03/2011</a:t>
            </a:fld>
            <a:endParaRPr lang="fr-FR"/>
          </a:p>
        </p:txBody>
      </p:sp>
      <p:sp>
        <p:nvSpPr>
          <p:cNvPr id="5" name="Espace réservé du pied de page 9"/>
          <p:cNvSpPr>
            <a:spLocks noGrp="1"/>
          </p:cNvSpPr>
          <p:nvPr>
            <p:ph type="ftr" sz="quarter" idx="11"/>
          </p:nvPr>
        </p:nvSpPr>
        <p:spPr/>
        <p:txBody>
          <a:bodyPr/>
          <a:lstStyle>
            <a:lvl1pPr>
              <a:defRPr/>
            </a:lvl1pPr>
          </a:lstStyle>
          <a:p>
            <a:pPr>
              <a:defRPr/>
            </a:pPr>
            <a:endParaRPr lang="fr-FR"/>
          </a:p>
        </p:txBody>
      </p:sp>
      <p:sp>
        <p:nvSpPr>
          <p:cNvPr id="6" name="Espace réservé du numéro de diapositive 21"/>
          <p:cNvSpPr>
            <a:spLocks noGrp="1"/>
          </p:cNvSpPr>
          <p:nvPr>
            <p:ph type="sldNum" sz="quarter" idx="12"/>
          </p:nvPr>
        </p:nvSpPr>
        <p:spPr/>
        <p:txBody>
          <a:bodyPr/>
          <a:lstStyle>
            <a:lvl1pPr>
              <a:defRPr/>
            </a:lvl1pPr>
          </a:lstStyle>
          <a:p>
            <a:pPr>
              <a:defRPr/>
            </a:pPr>
            <a:fld id="{84640DFA-3B70-4937-B1EB-E60CD6431E24}"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lang="fr-FR" smtClean="0"/>
              <a:t>Cliquez pour modifier le style du titre</a:t>
            </a:r>
            <a:endParaRPr lang="en-US"/>
          </a:p>
        </p:txBody>
      </p:sp>
      <p:sp>
        <p:nvSpPr>
          <p:cNvPr id="3" name="Espace réservé du contenu 2"/>
          <p:cNvSpPr>
            <a:spLocks noGrp="1"/>
          </p:cNvSpPr>
          <p:nvPr>
            <p:ph idx="1"/>
          </p:nvPr>
        </p:nvSpPr>
        <p:spPr/>
        <p:txBody>
          <a:bodyPr/>
          <a:lstStyle>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23"/>
          <p:cNvSpPr>
            <a:spLocks noGrp="1"/>
          </p:cNvSpPr>
          <p:nvPr>
            <p:ph type="dt" sz="half" idx="10"/>
          </p:nvPr>
        </p:nvSpPr>
        <p:spPr/>
        <p:txBody>
          <a:bodyPr/>
          <a:lstStyle>
            <a:lvl1pPr>
              <a:defRPr/>
            </a:lvl1pPr>
          </a:lstStyle>
          <a:p>
            <a:pPr>
              <a:defRPr/>
            </a:pPr>
            <a:fld id="{67FBEB26-AD21-4377-99F1-6F1047F47D4E}" type="datetimeFigureOut">
              <a:rPr lang="fr-FR"/>
              <a:pPr>
                <a:defRPr/>
              </a:pPr>
              <a:t>01/03/2011</a:t>
            </a:fld>
            <a:endParaRPr lang="fr-FR"/>
          </a:p>
        </p:txBody>
      </p:sp>
      <p:sp>
        <p:nvSpPr>
          <p:cNvPr id="5" name="Espace réservé du pied de page 9"/>
          <p:cNvSpPr>
            <a:spLocks noGrp="1"/>
          </p:cNvSpPr>
          <p:nvPr>
            <p:ph type="ftr" sz="quarter" idx="11"/>
          </p:nvPr>
        </p:nvSpPr>
        <p:spPr/>
        <p:txBody>
          <a:bodyPr/>
          <a:lstStyle>
            <a:lvl1pPr>
              <a:defRPr/>
            </a:lvl1pPr>
          </a:lstStyle>
          <a:p>
            <a:pPr>
              <a:defRPr/>
            </a:pPr>
            <a:endParaRPr lang="fr-FR"/>
          </a:p>
        </p:txBody>
      </p:sp>
      <p:sp>
        <p:nvSpPr>
          <p:cNvPr id="6" name="Espace réservé du numéro de diapositive 21"/>
          <p:cNvSpPr>
            <a:spLocks noGrp="1"/>
          </p:cNvSpPr>
          <p:nvPr>
            <p:ph type="sldNum" sz="quarter" idx="12"/>
          </p:nvPr>
        </p:nvSpPr>
        <p:spPr/>
        <p:txBody>
          <a:bodyPr/>
          <a:lstStyle>
            <a:lvl1pPr>
              <a:defRPr/>
            </a:lvl1pPr>
          </a:lstStyle>
          <a:p>
            <a:pPr>
              <a:defRPr/>
            </a:pPr>
            <a:fld id="{5FAFD95A-93C3-4C1A-B5E8-FF328A139D20}"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Ellipse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Ellipse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fr-FR" smtClean="0"/>
              <a:t>Cliquez pour modifier le style du titre</a:t>
            </a:r>
            <a:endParaRPr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fr-FR" smtClean="0"/>
              <a:t>Cliquez pour modifier les styles du texte du masque</a:t>
            </a:r>
          </a:p>
        </p:txBody>
      </p:sp>
      <p:sp>
        <p:nvSpPr>
          <p:cNvPr id="8" name="Espace réservé de la date 3"/>
          <p:cNvSpPr>
            <a:spLocks noGrp="1"/>
          </p:cNvSpPr>
          <p:nvPr>
            <p:ph type="dt" sz="half" idx="10"/>
          </p:nvPr>
        </p:nvSpPr>
        <p:spPr/>
        <p:txBody>
          <a:bodyPr/>
          <a:lstStyle>
            <a:lvl1pPr>
              <a:defRPr/>
            </a:lvl1pPr>
            <a:extLst/>
          </a:lstStyle>
          <a:p>
            <a:pPr>
              <a:defRPr/>
            </a:pPr>
            <a:fld id="{43DC28B0-F239-454E-9955-468409FE72A1}" type="datetimeFigureOut">
              <a:rPr lang="fr-FR"/>
              <a:pPr>
                <a:defRPr/>
              </a:pPr>
              <a:t>01/03/2011</a:t>
            </a:fld>
            <a:endParaRPr lang="fr-FR"/>
          </a:p>
        </p:txBody>
      </p:sp>
      <p:sp>
        <p:nvSpPr>
          <p:cNvPr id="9" name="Espace réservé du pied de page 4"/>
          <p:cNvSpPr>
            <a:spLocks noGrp="1"/>
          </p:cNvSpPr>
          <p:nvPr>
            <p:ph type="ftr" sz="quarter" idx="11"/>
          </p:nvPr>
        </p:nvSpPr>
        <p:spPr/>
        <p:txBody>
          <a:bodyPr/>
          <a:lstStyle>
            <a:lvl1pPr>
              <a:defRPr/>
            </a:lvl1pPr>
            <a:extLst/>
          </a:lstStyle>
          <a:p>
            <a:pPr>
              <a:defRPr/>
            </a:pPr>
            <a:endParaRPr lang="fr-FR"/>
          </a:p>
        </p:txBody>
      </p:sp>
      <p:sp>
        <p:nvSpPr>
          <p:cNvPr id="10" name="Espace réservé du numéro de diapositive 5"/>
          <p:cNvSpPr>
            <a:spLocks noGrp="1"/>
          </p:cNvSpPr>
          <p:nvPr>
            <p:ph type="sldNum" sz="quarter" idx="12"/>
          </p:nvPr>
        </p:nvSpPr>
        <p:spPr/>
        <p:txBody>
          <a:bodyPr/>
          <a:lstStyle>
            <a:lvl1pPr>
              <a:defRPr/>
            </a:lvl1pPr>
            <a:extLst/>
          </a:lstStyle>
          <a:p>
            <a:pPr>
              <a:defRPr/>
            </a:pPr>
            <a:fld id="{700C1480-2B72-4AB4-9CF5-32D723BF988C}"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lang="fr-FR" smtClean="0"/>
              <a:t>Cliquez pour modifier le style du titre</a:t>
            </a:r>
            <a:endParaRPr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23"/>
          <p:cNvSpPr>
            <a:spLocks noGrp="1"/>
          </p:cNvSpPr>
          <p:nvPr>
            <p:ph type="dt" sz="half" idx="10"/>
          </p:nvPr>
        </p:nvSpPr>
        <p:spPr/>
        <p:txBody>
          <a:bodyPr/>
          <a:lstStyle>
            <a:lvl1pPr>
              <a:defRPr/>
            </a:lvl1pPr>
          </a:lstStyle>
          <a:p>
            <a:pPr>
              <a:defRPr/>
            </a:pPr>
            <a:fld id="{114A1182-A3CB-42EA-B920-5B9ADE0484A4}" type="datetimeFigureOut">
              <a:rPr lang="fr-FR"/>
              <a:pPr>
                <a:defRPr/>
              </a:pPr>
              <a:t>01/03/2011</a:t>
            </a:fld>
            <a:endParaRPr lang="fr-FR"/>
          </a:p>
        </p:txBody>
      </p:sp>
      <p:sp>
        <p:nvSpPr>
          <p:cNvPr id="6" name="Espace réservé du pied de page 9"/>
          <p:cNvSpPr>
            <a:spLocks noGrp="1"/>
          </p:cNvSpPr>
          <p:nvPr>
            <p:ph type="ftr" sz="quarter" idx="11"/>
          </p:nvPr>
        </p:nvSpPr>
        <p:spPr/>
        <p:txBody>
          <a:bodyPr/>
          <a:lstStyle>
            <a:lvl1pPr>
              <a:defRPr/>
            </a:lvl1pPr>
          </a:lstStyle>
          <a:p>
            <a:pPr>
              <a:defRPr/>
            </a:pPr>
            <a:endParaRPr lang="fr-FR"/>
          </a:p>
        </p:txBody>
      </p:sp>
      <p:sp>
        <p:nvSpPr>
          <p:cNvPr id="7" name="Espace réservé du numéro de diapositive 21"/>
          <p:cNvSpPr>
            <a:spLocks noGrp="1"/>
          </p:cNvSpPr>
          <p:nvPr>
            <p:ph type="sldNum" sz="quarter" idx="12"/>
          </p:nvPr>
        </p:nvSpPr>
        <p:spPr/>
        <p:txBody>
          <a:bodyPr/>
          <a:lstStyle>
            <a:lvl1pPr>
              <a:defRPr/>
            </a:lvl1pPr>
          </a:lstStyle>
          <a:p>
            <a:pPr>
              <a:defRPr/>
            </a:pPr>
            <a:fld id="{D727027F-F958-4273-9806-0DC5DCCC87A1}"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lstStyle>
            <a:lvl1pPr algn="ctr">
              <a:defRPr sz="4500" b="1" cap="none" baseline="0"/>
            </a:lvl1pPr>
            <a:extLst/>
          </a:lstStyle>
          <a:p>
            <a:r>
              <a:rPr lang="fr-FR" smtClean="0"/>
              <a:t>Cliquez pour modifier le style du titre</a:t>
            </a:r>
            <a:endParaRPr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fr-FR" smtClean="0"/>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fr-FR" smtClean="0"/>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lvl1pPr>
              <a:defRPr/>
            </a:lvl1pPr>
            <a:extLst/>
          </a:lstStyle>
          <a:p>
            <a:pPr>
              <a:defRPr/>
            </a:pPr>
            <a:fld id="{12B03313-4F97-4EF7-B0FB-1FA2257A3375}" type="datetimeFigureOut">
              <a:rPr lang="fr-FR"/>
              <a:pPr>
                <a:defRPr/>
              </a:pPr>
              <a:t>01/03/2011</a:t>
            </a:fld>
            <a:endParaRPr lang="fr-FR"/>
          </a:p>
        </p:txBody>
      </p:sp>
      <p:sp>
        <p:nvSpPr>
          <p:cNvPr id="8" name="Espace réservé du pied de page 7"/>
          <p:cNvSpPr>
            <a:spLocks noGrp="1"/>
          </p:cNvSpPr>
          <p:nvPr>
            <p:ph type="ftr" sz="quarter" idx="11"/>
          </p:nvPr>
        </p:nvSpPr>
        <p:spPr/>
        <p:txBody>
          <a:bodyPr/>
          <a:lstStyle>
            <a:lvl1pPr>
              <a:defRPr/>
            </a:lvl1pPr>
            <a:extLst/>
          </a:lstStyle>
          <a:p>
            <a:pPr>
              <a:defRPr/>
            </a:pPr>
            <a:endParaRPr lang="fr-FR"/>
          </a:p>
        </p:txBody>
      </p:sp>
      <p:sp>
        <p:nvSpPr>
          <p:cNvPr id="9" name="Espace réservé du numéro de diapositive 8"/>
          <p:cNvSpPr>
            <a:spLocks noGrp="1"/>
          </p:cNvSpPr>
          <p:nvPr>
            <p:ph type="sldNum" sz="quarter" idx="12"/>
          </p:nvPr>
        </p:nvSpPr>
        <p:spPr/>
        <p:txBody>
          <a:bodyPr/>
          <a:lstStyle>
            <a:lvl1pPr>
              <a:defRPr/>
            </a:lvl1pPr>
            <a:extLst/>
          </a:lstStyle>
          <a:p>
            <a:pPr>
              <a:defRPr/>
            </a:pPr>
            <a:fld id="{BF927ABE-66F7-47FB-8703-62DE35BEA35B}"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lang="fr-FR" smtClean="0"/>
              <a:t>Cliquez pour modifier le style du titre</a:t>
            </a:r>
            <a:endParaRPr lang="en-US"/>
          </a:p>
        </p:txBody>
      </p:sp>
      <p:sp>
        <p:nvSpPr>
          <p:cNvPr id="3" name="Espace réservé de la date 23"/>
          <p:cNvSpPr>
            <a:spLocks noGrp="1"/>
          </p:cNvSpPr>
          <p:nvPr>
            <p:ph type="dt" sz="half" idx="10"/>
          </p:nvPr>
        </p:nvSpPr>
        <p:spPr/>
        <p:txBody>
          <a:bodyPr/>
          <a:lstStyle>
            <a:lvl1pPr>
              <a:defRPr/>
            </a:lvl1pPr>
          </a:lstStyle>
          <a:p>
            <a:pPr>
              <a:defRPr/>
            </a:pPr>
            <a:fld id="{99B53A59-E289-4C5A-8894-172D9FB5DB7B}" type="datetimeFigureOut">
              <a:rPr lang="fr-FR"/>
              <a:pPr>
                <a:defRPr/>
              </a:pPr>
              <a:t>01/03/2011</a:t>
            </a:fld>
            <a:endParaRPr lang="fr-FR"/>
          </a:p>
        </p:txBody>
      </p:sp>
      <p:sp>
        <p:nvSpPr>
          <p:cNvPr id="4" name="Espace réservé du pied de page 9"/>
          <p:cNvSpPr>
            <a:spLocks noGrp="1"/>
          </p:cNvSpPr>
          <p:nvPr>
            <p:ph type="ftr" sz="quarter" idx="11"/>
          </p:nvPr>
        </p:nvSpPr>
        <p:spPr/>
        <p:txBody>
          <a:bodyPr/>
          <a:lstStyle>
            <a:lvl1pPr>
              <a:defRPr/>
            </a:lvl1pPr>
          </a:lstStyle>
          <a:p>
            <a:pPr>
              <a:defRPr/>
            </a:pPr>
            <a:endParaRPr lang="fr-FR"/>
          </a:p>
        </p:txBody>
      </p:sp>
      <p:sp>
        <p:nvSpPr>
          <p:cNvPr id="5" name="Espace réservé du numéro de diapositive 21"/>
          <p:cNvSpPr>
            <a:spLocks noGrp="1"/>
          </p:cNvSpPr>
          <p:nvPr>
            <p:ph type="sldNum" sz="quarter" idx="12"/>
          </p:nvPr>
        </p:nvSpPr>
        <p:spPr/>
        <p:txBody>
          <a:bodyPr/>
          <a:lstStyle>
            <a:lvl1pPr>
              <a:defRPr/>
            </a:lvl1pPr>
          </a:lstStyle>
          <a:p>
            <a:pPr>
              <a:defRPr/>
            </a:pPr>
            <a:fld id="{EF80416B-7001-4CE7-B2F2-AADDAD7EA7C2}"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Espace réservé de la date 1"/>
          <p:cNvSpPr>
            <a:spLocks noGrp="1"/>
          </p:cNvSpPr>
          <p:nvPr>
            <p:ph type="dt" sz="half" idx="10"/>
          </p:nvPr>
        </p:nvSpPr>
        <p:spPr/>
        <p:txBody>
          <a:bodyPr/>
          <a:lstStyle>
            <a:lvl1pPr>
              <a:defRPr/>
            </a:lvl1pPr>
            <a:extLst/>
          </a:lstStyle>
          <a:p>
            <a:pPr>
              <a:defRPr/>
            </a:pPr>
            <a:fld id="{FB3DD4AA-E963-49EC-948A-C032D1171996}" type="datetimeFigureOut">
              <a:rPr lang="fr-FR"/>
              <a:pPr>
                <a:defRPr/>
              </a:pPr>
              <a:t>01/03/2011</a:t>
            </a:fld>
            <a:endParaRPr lang="fr-FR"/>
          </a:p>
        </p:txBody>
      </p:sp>
      <p:sp>
        <p:nvSpPr>
          <p:cNvPr id="5" name="Espace réservé du pied de page 2"/>
          <p:cNvSpPr>
            <a:spLocks noGrp="1"/>
          </p:cNvSpPr>
          <p:nvPr>
            <p:ph type="ftr" sz="quarter" idx="11"/>
          </p:nvPr>
        </p:nvSpPr>
        <p:spPr/>
        <p:txBody>
          <a:bodyPr/>
          <a:lstStyle>
            <a:lvl1pPr>
              <a:defRPr/>
            </a:lvl1pPr>
            <a:extLst/>
          </a:lstStyle>
          <a:p>
            <a:pPr>
              <a:defRPr/>
            </a:pPr>
            <a:endParaRPr lang="fr-FR"/>
          </a:p>
        </p:txBody>
      </p:sp>
      <p:sp>
        <p:nvSpPr>
          <p:cNvPr id="6" name="Espace réservé du numéro de diapositive 3"/>
          <p:cNvSpPr>
            <a:spLocks noGrp="1"/>
          </p:cNvSpPr>
          <p:nvPr>
            <p:ph type="sldNum" sz="quarter" idx="12"/>
          </p:nvPr>
        </p:nvSpPr>
        <p:spPr/>
        <p:txBody>
          <a:bodyPr/>
          <a:lstStyle>
            <a:lvl1pPr>
              <a:defRPr/>
            </a:lvl1pPr>
            <a:extLst/>
          </a:lstStyle>
          <a:p>
            <a:pPr>
              <a:defRPr/>
            </a:pPr>
            <a:fld id="{A3D55A80-9008-4046-816E-0B58C49B57D7}"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fr-FR" smtClean="0"/>
              <a:t>Cliquez pour modifier le style du titre</a:t>
            </a:r>
            <a:endParaRPr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fr-FR" smtClean="0"/>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lvl1pPr>
              <a:defRPr/>
            </a:lvl1pPr>
            <a:extLst/>
          </a:lstStyle>
          <a:p>
            <a:pPr>
              <a:defRPr/>
            </a:pPr>
            <a:fld id="{18A38625-57AF-4203-8AE3-5BB3225D0AB3}" type="datetimeFigureOut">
              <a:rPr lang="fr-FR"/>
              <a:pPr>
                <a:defRPr/>
              </a:pPr>
              <a:t>01/03/2011</a:t>
            </a:fld>
            <a:endParaRPr lang="fr-FR"/>
          </a:p>
        </p:txBody>
      </p:sp>
      <p:sp>
        <p:nvSpPr>
          <p:cNvPr id="6" name="Espace réservé du pied de page 5"/>
          <p:cNvSpPr>
            <a:spLocks noGrp="1"/>
          </p:cNvSpPr>
          <p:nvPr>
            <p:ph type="ftr" sz="quarter" idx="11"/>
          </p:nvPr>
        </p:nvSpPr>
        <p:spPr/>
        <p:txBody>
          <a:bodyPr/>
          <a:lstStyle>
            <a:lvl1pPr>
              <a:defRPr/>
            </a:lvl1pPr>
            <a:extLst/>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extLst/>
          </a:lstStyle>
          <a:p>
            <a:pPr>
              <a:defRPr/>
            </a:pPr>
            <a:fld id="{2C5F31C2-2296-4F3C-870A-F2ADF332A27F}"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Organigramme : Processu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Organigramme : Processu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fr-FR" smtClean="0"/>
              <a:t>Cliquez pour modifier le style du titre</a:t>
            </a:r>
            <a:endParaRPr lang="en-US"/>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fr-FR" noProof="0" smtClean="0"/>
              <a:t>Cliquez sur l'icône pour ajouter une image</a:t>
            </a:r>
            <a:endParaRPr lang="en-US" noProof="0"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fr-FR" smtClean="0"/>
              <a:t>Cliquez pour modifier les styles du texte du masque</a:t>
            </a:r>
          </a:p>
        </p:txBody>
      </p:sp>
      <p:sp>
        <p:nvSpPr>
          <p:cNvPr id="8" name="Espace réservé de la date 4"/>
          <p:cNvSpPr>
            <a:spLocks noGrp="1"/>
          </p:cNvSpPr>
          <p:nvPr>
            <p:ph type="dt" sz="half" idx="10"/>
          </p:nvPr>
        </p:nvSpPr>
        <p:spPr/>
        <p:txBody>
          <a:bodyPr/>
          <a:lstStyle>
            <a:lvl1pPr>
              <a:defRPr/>
            </a:lvl1pPr>
            <a:extLst/>
          </a:lstStyle>
          <a:p>
            <a:pPr>
              <a:defRPr/>
            </a:pPr>
            <a:fld id="{AA18BAAD-983C-453F-B5E2-C962A28C6C7D}" type="datetimeFigureOut">
              <a:rPr lang="fr-FR"/>
              <a:pPr>
                <a:defRPr/>
              </a:pPr>
              <a:t>01/03/2011</a:t>
            </a:fld>
            <a:endParaRPr lang="fr-FR"/>
          </a:p>
        </p:txBody>
      </p:sp>
      <p:sp>
        <p:nvSpPr>
          <p:cNvPr id="9" name="Espace réservé du pied de page 5"/>
          <p:cNvSpPr>
            <a:spLocks noGrp="1"/>
          </p:cNvSpPr>
          <p:nvPr>
            <p:ph type="ftr" sz="quarter" idx="11"/>
          </p:nvPr>
        </p:nvSpPr>
        <p:spPr/>
        <p:txBody>
          <a:bodyPr/>
          <a:lstStyle>
            <a:lvl1pPr>
              <a:defRPr/>
            </a:lvl1pPr>
            <a:extLst/>
          </a:lstStyle>
          <a:p>
            <a:pPr>
              <a:defRPr/>
            </a:pPr>
            <a:endParaRPr lang="fr-FR"/>
          </a:p>
        </p:txBody>
      </p:sp>
      <p:sp>
        <p:nvSpPr>
          <p:cNvPr id="10" name="Espace réservé du numéro de diapositive 6"/>
          <p:cNvSpPr>
            <a:spLocks noGrp="1"/>
          </p:cNvSpPr>
          <p:nvPr>
            <p:ph type="sldNum" sz="quarter" idx="12"/>
          </p:nvPr>
        </p:nvSpPr>
        <p:spPr/>
        <p:txBody>
          <a:bodyPr/>
          <a:lstStyle>
            <a:lvl1pPr>
              <a:defRPr/>
            </a:lvl1pPr>
            <a:extLst/>
          </a:lstStyle>
          <a:p>
            <a:pPr>
              <a:defRPr/>
            </a:pPr>
            <a:fld id="{EA3F735C-4615-45BD-8483-AF26755D9A60}"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Ellipse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Espace réservé du titre 4"/>
          <p:cNvSpPr>
            <a:spLocks noGrp="1"/>
          </p:cNvSpPr>
          <p:nvPr>
            <p:ph type="title"/>
          </p:nvPr>
        </p:nvSpPr>
        <p:spPr>
          <a:xfrm>
            <a:off x="1435100" y="274638"/>
            <a:ext cx="7499350" cy="1143000"/>
          </a:xfrm>
          <a:prstGeom prst="rect">
            <a:avLst/>
          </a:prstGeom>
        </p:spPr>
        <p:txBody>
          <a:bodyPr anchor="ctr">
            <a:normAutofit/>
          </a:bodyPr>
          <a:lstStyle>
            <a:extLst/>
          </a:lstStyle>
          <a:p>
            <a:r>
              <a:rPr lang="fr-FR" smtClean="0"/>
              <a:t>Cliquez pour modifier le style du titre</a:t>
            </a:r>
            <a:endParaRPr lang="en-US"/>
          </a:p>
        </p:txBody>
      </p:sp>
      <p:sp>
        <p:nvSpPr>
          <p:cNvPr id="1033" name="Espace réservé du texte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BF6BB5CB-A5C0-45EF-8014-FB29A73195AF}" type="datetimeFigureOut">
              <a:rPr lang="fr-FR"/>
              <a:pPr>
                <a:defRPr/>
              </a:pPr>
              <a:t>01/03/2011</a:t>
            </a:fld>
            <a:endParaRPr lang="fr-FR"/>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fr-FR"/>
          </a:p>
        </p:txBody>
      </p:sp>
      <p:sp>
        <p:nvSpPr>
          <p:cNvPr id="22" name="Espace réservé du numéro de diapositive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fld id="{C930C3D0-6A51-4C1D-943D-98745A8BDE6D}" type="slidenum">
              <a:rPr lang="fr-FR"/>
              <a:pPr>
                <a:defRPr/>
              </a:pPr>
              <a:t>‹N°›</a:t>
            </a:fld>
            <a:endParaRPr lang="fr-FR"/>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68" r:id="rId1"/>
    <p:sldLayoutId id="2147483863" r:id="rId2"/>
    <p:sldLayoutId id="2147483869" r:id="rId3"/>
    <p:sldLayoutId id="2147483864" r:id="rId4"/>
    <p:sldLayoutId id="2147483870" r:id="rId5"/>
    <p:sldLayoutId id="2147483865" r:id="rId6"/>
    <p:sldLayoutId id="2147483871" r:id="rId7"/>
    <p:sldLayoutId id="2147483872" r:id="rId8"/>
    <p:sldLayoutId id="2147483873" r:id="rId9"/>
    <p:sldLayoutId id="2147483866" r:id="rId10"/>
    <p:sldLayoutId id="2147483867" r:id="rId11"/>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42988" y="2565400"/>
            <a:ext cx="7777162" cy="3455988"/>
          </a:xfrm>
        </p:spPr>
        <p:txBody>
          <a:bodyPr>
            <a:noAutofit/>
          </a:bodyPr>
          <a:lstStyle/>
          <a:p>
            <a:pPr algn="ctr" eaLnBrk="1" fontAlgn="auto" hangingPunct="1">
              <a:spcAft>
                <a:spcPts val="0"/>
              </a:spcAft>
              <a:defRPr/>
            </a:pPr>
            <a:r>
              <a:rPr lang="fr-FR" sz="4000" b="1" dirty="0" smtClean="0">
                <a:solidFill>
                  <a:schemeClr val="tx1"/>
                </a:solidFill>
              </a:rPr>
              <a:t>Didactique des mathématiques</a:t>
            </a:r>
            <a:br>
              <a:rPr lang="fr-FR" sz="4000" b="1" dirty="0" smtClean="0">
                <a:solidFill>
                  <a:schemeClr val="tx1"/>
                </a:solidFill>
              </a:rPr>
            </a:br>
            <a:r>
              <a:rPr lang="fr-FR" sz="4000" b="1" dirty="0" smtClean="0">
                <a:solidFill>
                  <a:schemeClr val="tx1"/>
                </a:solidFill>
              </a:rPr>
              <a:t>Cycle </a:t>
            </a:r>
            <a:r>
              <a:rPr lang="fr-FR" sz="4000" b="1" dirty="0" smtClean="0">
                <a:solidFill>
                  <a:schemeClr val="tx1"/>
                </a:solidFill>
              </a:rPr>
              <a:t>3</a:t>
            </a:r>
            <a:r>
              <a:rPr lang="fr-FR" sz="4000" b="1" dirty="0" smtClean="0">
                <a:solidFill>
                  <a:schemeClr val="tx1"/>
                </a:solidFill>
              </a:rPr>
              <a:t/>
            </a:r>
            <a:br>
              <a:rPr lang="fr-FR" sz="4000" b="1" dirty="0" smtClean="0">
                <a:solidFill>
                  <a:schemeClr val="tx1"/>
                </a:solidFill>
              </a:rPr>
            </a:br>
            <a:r>
              <a:rPr lang="fr-FR" sz="4000" b="1" dirty="0" smtClean="0">
                <a:solidFill>
                  <a:schemeClr val="tx1"/>
                </a:solidFill>
              </a:rPr>
              <a:t/>
            </a:r>
            <a:br>
              <a:rPr lang="fr-FR" sz="4000" b="1" dirty="0" smtClean="0">
                <a:solidFill>
                  <a:schemeClr val="tx1"/>
                </a:solidFill>
              </a:rPr>
            </a:br>
            <a:r>
              <a:rPr lang="fr-FR" sz="4000" b="1" dirty="0" smtClean="0">
                <a:solidFill>
                  <a:schemeClr val="tx1"/>
                </a:solidFill>
              </a:rPr>
              <a:t>A</a:t>
            </a:r>
            <a:r>
              <a:rPr lang="fr-FR" sz="4000" b="1" dirty="0" smtClean="0">
                <a:solidFill>
                  <a:schemeClr val="tx1"/>
                </a:solidFill>
              </a:rPr>
              <a:t>pprentissage </a:t>
            </a:r>
            <a:r>
              <a:rPr lang="fr-FR" sz="4000" b="1" dirty="0" smtClean="0">
                <a:solidFill>
                  <a:schemeClr val="tx1"/>
                </a:solidFill>
              </a:rPr>
              <a:t>de la </a:t>
            </a:r>
            <a:r>
              <a:rPr lang="fr-FR" sz="4000" b="1" dirty="0" err="1" smtClean="0">
                <a:solidFill>
                  <a:schemeClr val="tx1"/>
                </a:solidFill>
              </a:rPr>
              <a:t>la</a:t>
            </a:r>
            <a:r>
              <a:rPr lang="fr-FR" sz="4000" b="1" dirty="0" smtClean="0">
                <a:solidFill>
                  <a:schemeClr val="tx1"/>
                </a:solidFill>
              </a:rPr>
              <a:t> numération au cycle </a:t>
            </a:r>
            <a:r>
              <a:rPr lang="fr-FR" sz="4000" b="1" dirty="0" smtClean="0">
                <a:solidFill>
                  <a:schemeClr val="tx1"/>
                </a:solidFill>
              </a:rPr>
              <a:t>3</a:t>
            </a:r>
            <a:endParaRPr lang="fr-FR" sz="4000" dirty="0">
              <a:solidFill>
                <a:schemeClr val="tx1"/>
              </a:solidFill>
            </a:endParaRPr>
          </a:p>
        </p:txBody>
      </p:sp>
      <p:pic>
        <p:nvPicPr>
          <p:cNvPr id="8195" name="Image 3" descr="logo_upf_couleur"/>
          <p:cNvPicPr>
            <a:picLocks noChangeAspect="1" noChangeArrowheads="1"/>
          </p:cNvPicPr>
          <p:nvPr/>
        </p:nvPicPr>
        <p:blipFill>
          <a:blip r:embed="rId2" cstate="print"/>
          <a:srcRect/>
          <a:stretch>
            <a:fillRect/>
          </a:stretch>
        </p:blipFill>
        <p:spPr bwMode="auto">
          <a:xfrm>
            <a:off x="1258888" y="260350"/>
            <a:ext cx="1800225" cy="2232025"/>
          </a:xfrm>
          <a:prstGeom prst="rect">
            <a:avLst/>
          </a:prstGeom>
          <a:noFill/>
          <a:ln w="9525">
            <a:noFill/>
            <a:miter lim="800000"/>
            <a:headEnd/>
            <a:tailEnd/>
          </a:ln>
        </p:spPr>
      </p:pic>
      <p:pic>
        <p:nvPicPr>
          <p:cNvPr id="8196" name="Picture 2"/>
          <p:cNvPicPr>
            <a:picLocks noChangeAspect="1" noChangeArrowheads="1"/>
          </p:cNvPicPr>
          <p:nvPr/>
        </p:nvPicPr>
        <p:blipFill>
          <a:blip r:embed="rId3" cstate="print"/>
          <a:srcRect/>
          <a:stretch>
            <a:fillRect/>
          </a:stretch>
        </p:blipFill>
        <p:spPr bwMode="auto">
          <a:xfrm>
            <a:off x="6516688" y="188913"/>
            <a:ext cx="2151062" cy="2298700"/>
          </a:xfrm>
          <a:prstGeom prst="rect">
            <a:avLst/>
          </a:prstGeom>
          <a:noFill/>
          <a:ln w="9525">
            <a:noFill/>
            <a:miter lim="800000"/>
            <a:headEnd/>
            <a:tailEnd/>
          </a:ln>
        </p:spPr>
      </p:pic>
      <p:sp>
        <p:nvSpPr>
          <p:cNvPr id="8197" name="Rectangle 7"/>
          <p:cNvSpPr>
            <a:spLocks noChangeArrowheads="1"/>
          </p:cNvSpPr>
          <p:nvPr/>
        </p:nvSpPr>
        <p:spPr bwMode="auto">
          <a:xfrm>
            <a:off x="1258888" y="6211888"/>
            <a:ext cx="7561262" cy="369332"/>
          </a:xfrm>
          <a:prstGeom prst="rect">
            <a:avLst/>
          </a:prstGeom>
          <a:noFill/>
          <a:ln w="9525">
            <a:noFill/>
            <a:miter lim="800000"/>
            <a:headEnd/>
            <a:tailEnd/>
          </a:ln>
        </p:spPr>
        <p:txBody>
          <a:bodyPr>
            <a:spAutoFit/>
          </a:bodyPr>
          <a:lstStyle/>
          <a:p>
            <a:pPr algn="ctr"/>
            <a:r>
              <a:rPr lang="fr-FR" b="1" dirty="0" smtClean="0">
                <a:latin typeface="Gill Sans MT" pitchFamily="34" charset="0"/>
              </a:rPr>
              <a:t>David Rolland, formateur en mathématiques</a:t>
            </a:r>
            <a:endParaRPr lang="fr-FR" b="1" dirty="0">
              <a:latin typeface="Gill Sans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box(in)">
                                      <p:cBhvr>
                                        <p:cTn id="12"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116632"/>
            <a:ext cx="7499350" cy="1143000"/>
          </a:xfrm>
        </p:spPr>
        <p:txBody>
          <a:bodyPr>
            <a:normAutofit/>
          </a:bodyPr>
          <a:lstStyle/>
          <a:p>
            <a:r>
              <a:rPr lang="fr-FR" sz="2400" u="sng" dirty="0" smtClean="0"/>
              <a:t>d) Boîtes de </a:t>
            </a:r>
            <a:r>
              <a:rPr lang="fr-FR" sz="2400" u="sng" dirty="0" err="1" smtClean="0"/>
              <a:t>Picbille</a:t>
            </a:r>
            <a:r>
              <a:rPr lang="fr-FR" sz="2400" u="sng" dirty="0" smtClean="0"/>
              <a:t>.</a:t>
            </a:r>
            <a:endParaRPr lang="fr-FR" sz="2400" u="sng" dirty="0"/>
          </a:p>
        </p:txBody>
      </p:sp>
      <p:sp>
        <p:nvSpPr>
          <p:cNvPr id="5" name="ZoneTexte 4"/>
          <p:cNvSpPr txBox="1"/>
          <p:nvPr/>
        </p:nvSpPr>
        <p:spPr>
          <a:xfrm>
            <a:off x="1259632" y="2060848"/>
            <a:ext cx="7488832" cy="4893647"/>
          </a:xfrm>
          <a:prstGeom prst="rect">
            <a:avLst/>
          </a:prstGeom>
          <a:noFill/>
        </p:spPr>
        <p:txBody>
          <a:bodyPr wrap="square" rtlCol="0">
            <a:spAutoFit/>
          </a:bodyPr>
          <a:lstStyle/>
          <a:p>
            <a:endParaRPr lang="fr-FR" dirty="0" smtClean="0"/>
          </a:p>
          <a:p>
            <a:r>
              <a:rPr lang="fr-FR" sz="1400" dirty="0" smtClean="0"/>
              <a:t>Le matériel est composé de jetons et de boîtes de 10 cases pouvant contenir 10 jetons.</a:t>
            </a:r>
          </a:p>
          <a:p>
            <a:r>
              <a:rPr lang="fr-FR" sz="1400" dirty="0" smtClean="0"/>
              <a:t>Chaque boîte présente deux compartiments de 5 cases et 2 couvercles juxtaposés.</a:t>
            </a:r>
          </a:p>
          <a:p>
            <a:r>
              <a:rPr lang="fr-FR" sz="1400" dirty="0" smtClean="0"/>
              <a:t>Tant qu’un compartiment n’est pas rempli, son couvercle reste ouvert.</a:t>
            </a:r>
          </a:p>
          <a:p>
            <a:r>
              <a:rPr lang="fr-FR" sz="1400" dirty="0" smtClean="0"/>
              <a:t>Quand le compartiment est rempli, le couvercle est fermé.</a:t>
            </a:r>
          </a:p>
          <a:p>
            <a:endParaRPr lang="fr-FR" sz="1400" dirty="0" smtClean="0"/>
          </a:p>
          <a:p>
            <a:r>
              <a:rPr lang="fr-FR" sz="1400" dirty="0" smtClean="0"/>
              <a:t>Ainsi, les dessins ci-dessus représentent successivement les nombres 3, 6 et 10.</a:t>
            </a:r>
          </a:p>
          <a:p>
            <a:endParaRPr lang="fr-FR" sz="1400" dirty="0" smtClean="0"/>
          </a:p>
          <a:p>
            <a:r>
              <a:rPr lang="fr-FR" sz="1400" dirty="0" smtClean="0"/>
              <a:t>Le nombre 23 est représenté par 2 boîtes pleines et une boîte contenant 3 billes.</a:t>
            </a:r>
          </a:p>
          <a:p>
            <a:endParaRPr lang="fr-FR" sz="1400" dirty="0" smtClean="0"/>
          </a:p>
          <a:p>
            <a:r>
              <a:rPr lang="fr-FR" sz="1400" dirty="0" smtClean="0"/>
              <a:t>Pour dénombrer des jetons, l’élève commence par remplir les boîtes, ferme celles qui doivent l’être; l’écriture du nombre s’ensuit directement.</a:t>
            </a:r>
          </a:p>
          <a:p>
            <a:endParaRPr lang="fr-FR" sz="1400" dirty="0" smtClean="0"/>
          </a:p>
          <a:p>
            <a:r>
              <a:rPr lang="fr-FR" sz="1400" dirty="0" smtClean="0"/>
              <a:t>Ce matériel diffère notablement des bûchettes ou des cubes emboîtables par le fait que la constitution des dizaines ne demande pas aux élèves de compter jusqu’à 10 à chaque fois, il leur suffit de remplir les boîtes.</a:t>
            </a:r>
          </a:p>
          <a:p>
            <a:endParaRPr lang="fr-FR" sz="1400" dirty="0" smtClean="0"/>
          </a:p>
          <a:p>
            <a:r>
              <a:rPr lang="fr-FR" sz="1400" b="1" dirty="0" smtClean="0"/>
              <a:t>Comme pour les bouliers, ce matériel est surtout un matériel pour représenter des nombres et pour calculer.</a:t>
            </a:r>
          </a:p>
          <a:p>
            <a:endParaRPr lang="fr-FR" sz="1400" dirty="0" smtClean="0"/>
          </a:p>
          <a:p>
            <a:r>
              <a:rPr lang="fr-FR" sz="1400" dirty="0" smtClean="0"/>
              <a:t>Pour aller au-delà de 100, les créateurs de ce matériel proposent des valises pouvant chacune contenir 10 boîtes.</a:t>
            </a:r>
          </a:p>
        </p:txBody>
      </p:sp>
      <p:pic>
        <p:nvPicPr>
          <p:cNvPr id="7" name="Espace réservé du contenu 6" descr="numérisation0555.jpg"/>
          <p:cNvPicPr>
            <a:picLocks noGrp="1" noChangeAspect="1"/>
          </p:cNvPicPr>
          <p:nvPr>
            <p:ph idx="1"/>
          </p:nvPr>
        </p:nvPicPr>
        <p:blipFill>
          <a:blip r:embed="rId2" cstate="print"/>
          <a:stretch>
            <a:fillRect/>
          </a:stretch>
        </p:blipFill>
        <p:spPr>
          <a:xfrm>
            <a:off x="4644008" y="188640"/>
            <a:ext cx="3936492" cy="219913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5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0" dur="5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7" presetClass="entr" presetSubtype="4"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additive="base">
                                        <p:cTn id="35" dur="5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6" dur="5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7" presetClass="entr" presetSubtype="4" fill="hold"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 calcmode="lin" valueType="num">
                                      <p:cBhvr additive="base">
                                        <p:cTn id="41" dur="5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2" dur="5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7" presetClass="entr" presetSubtype="4"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 calcmode="lin" valueType="num">
                                      <p:cBhvr additive="base">
                                        <p:cTn id="47" dur="50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8" dur="50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7" presetClass="entr" presetSubtype="4" fill="hold" nodeType="clickEffect">
                                  <p:stCondLst>
                                    <p:cond delay="0"/>
                                  </p:stCondLst>
                                  <p:childTnLst>
                                    <p:set>
                                      <p:cBhvr>
                                        <p:cTn id="52" dur="1" fill="hold">
                                          <p:stCondLst>
                                            <p:cond delay="0"/>
                                          </p:stCondLst>
                                        </p:cTn>
                                        <p:tgtEl>
                                          <p:spTgt spid="5">
                                            <p:txEl>
                                              <p:pRg st="10" end="10"/>
                                            </p:txEl>
                                          </p:spTgt>
                                        </p:tgtEl>
                                        <p:attrNameLst>
                                          <p:attrName>style.visibility</p:attrName>
                                        </p:attrNameLst>
                                      </p:cBhvr>
                                      <p:to>
                                        <p:strVal val="visible"/>
                                      </p:to>
                                    </p:set>
                                    <p:anim calcmode="lin" valueType="num">
                                      <p:cBhvr additive="base">
                                        <p:cTn id="53" dur="50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4" dur="50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7" presetClass="entr" presetSubtype="4" fill="hold" nodeType="clickEffect">
                                  <p:stCondLst>
                                    <p:cond delay="0"/>
                                  </p:stCondLst>
                                  <p:childTnLst>
                                    <p:set>
                                      <p:cBhvr>
                                        <p:cTn id="58" dur="1" fill="hold">
                                          <p:stCondLst>
                                            <p:cond delay="0"/>
                                          </p:stCondLst>
                                        </p:cTn>
                                        <p:tgtEl>
                                          <p:spTgt spid="5">
                                            <p:txEl>
                                              <p:pRg st="12" end="12"/>
                                            </p:txEl>
                                          </p:spTgt>
                                        </p:tgtEl>
                                        <p:attrNameLst>
                                          <p:attrName>style.visibility</p:attrName>
                                        </p:attrNameLst>
                                      </p:cBhvr>
                                      <p:to>
                                        <p:strVal val="visible"/>
                                      </p:to>
                                    </p:set>
                                    <p:anim calcmode="lin" valueType="num">
                                      <p:cBhvr additive="base">
                                        <p:cTn id="59" dur="50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60" dur="50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7" presetClass="entr" presetSubtype="4" fill="hold" nodeType="clickEffect">
                                  <p:stCondLst>
                                    <p:cond delay="0"/>
                                  </p:stCondLst>
                                  <p:childTnLst>
                                    <p:set>
                                      <p:cBhvr>
                                        <p:cTn id="64" dur="1" fill="hold">
                                          <p:stCondLst>
                                            <p:cond delay="0"/>
                                          </p:stCondLst>
                                        </p:cTn>
                                        <p:tgtEl>
                                          <p:spTgt spid="5">
                                            <p:txEl>
                                              <p:pRg st="14" end="14"/>
                                            </p:txEl>
                                          </p:spTgt>
                                        </p:tgtEl>
                                        <p:attrNameLst>
                                          <p:attrName>style.visibility</p:attrName>
                                        </p:attrNameLst>
                                      </p:cBhvr>
                                      <p:to>
                                        <p:strVal val="visible"/>
                                      </p:to>
                                    </p:set>
                                    <p:anim calcmode="lin" valueType="num">
                                      <p:cBhvr additive="base">
                                        <p:cTn id="65" dur="50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66" dur="50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7" presetClass="entr" presetSubtype="4" fill="hold" nodeType="clickEffect">
                                  <p:stCondLst>
                                    <p:cond delay="0"/>
                                  </p:stCondLst>
                                  <p:childTnLst>
                                    <p:set>
                                      <p:cBhvr>
                                        <p:cTn id="70" dur="1" fill="hold">
                                          <p:stCondLst>
                                            <p:cond delay="0"/>
                                          </p:stCondLst>
                                        </p:cTn>
                                        <p:tgtEl>
                                          <p:spTgt spid="5">
                                            <p:txEl>
                                              <p:pRg st="16" end="16"/>
                                            </p:txEl>
                                          </p:spTgt>
                                        </p:tgtEl>
                                        <p:attrNameLst>
                                          <p:attrName>style.visibility</p:attrName>
                                        </p:attrNameLst>
                                      </p:cBhvr>
                                      <p:to>
                                        <p:strVal val="visible"/>
                                      </p:to>
                                    </p:set>
                                    <p:anim calcmode="lin" valueType="num">
                                      <p:cBhvr additive="base">
                                        <p:cTn id="71" dur="5000" fill="hold"/>
                                        <p:tgtEl>
                                          <p:spTgt spid="5">
                                            <p:txEl>
                                              <p:pRg st="16" end="16"/>
                                            </p:txEl>
                                          </p:spTgt>
                                        </p:tgtEl>
                                        <p:attrNameLst>
                                          <p:attrName>ppt_x</p:attrName>
                                        </p:attrNameLst>
                                      </p:cBhvr>
                                      <p:tavLst>
                                        <p:tav tm="0">
                                          <p:val>
                                            <p:strVal val="#ppt_x"/>
                                          </p:val>
                                        </p:tav>
                                        <p:tav tm="100000">
                                          <p:val>
                                            <p:strVal val="#ppt_x"/>
                                          </p:val>
                                        </p:tav>
                                      </p:tavLst>
                                    </p:anim>
                                    <p:anim calcmode="lin" valueType="num">
                                      <p:cBhvr additive="base">
                                        <p:cTn id="72" dur="5000" fill="hold"/>
                                        <p:tgtEl>
                                          <p:spTgt spid="5">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116632"/>
            <a:ext cx="7499350" cy="1143000"/>
          </a:xfrm>
        </p:spPr>
        <p:txBody>
          <a:bodyPr>
            <a:normAutofit/>
          </a:bodyPr>
          <a:lstStyle/>
          <a:p>
            <a:r>
              <a:rPr lang="fr-FR" sz="2400" u="sng" dirty="0" smtClean="0"/>
              <a:t>e) Cubes, barres, plaques.</a:t>
            </a:r>
            <a:endParaRPr lang="fr-FR" sz="2400" u="sng" dirty="0"/>
          </a:p>
        </p:txBody>
      </p:sp>
      <p:sp>
        <p:nvSpPr>
          <p:cNvPr id="5" name="ZoneTexte 4"/>
          <p:cNvSpPr txBox="1"/>
          <p:nvPr/>
        </p:nvSpPr>
        <p:spPr>
          <a:xfrm>
            <a:off x="1259632" y="2708920"/>
            <a:ext cx="7488832" cy="3785652"/>
          </a:xfrm>
          <a:prstGeom prst="rect">
            <a:avLst/>
          </a:prstGeom>
          <a:noFill/>
        </p:spPr>
        <p:txBody>
          <a:bodyPr wrap="square" rtlCol="0">
            <a:spAutoFit/>
          </a:bodyPr>
          <a:lstStyle/>
          <a:p>
            <a:endParaRPr lang="fr-FR" sz="2000" dirty="0" smtClean="0"/>
          </a:p>
          <a:p>
            <a:r>
              <a:rPr lang="fr-FR" sz="2000" dirty="0" smtClean="0"/>
              <a:t>Le matériel est composé cubes, de barres, sur lesquelles 10 cubes sont gravé, et de plaques carrées sur lesquelles 100 cubes sont gravés.</a:t>
            </a:r>
          </a:p>
          <a:p>
            <a:endParaRPr lang="fr-FR" sz="2000" dirty="0" smtClean="0"/>
          </a:p>
          <a:p>
            <a:r>
              <a:rPr lang="fr-FR" sz="2000" dirty="0" smtClean="0"/>
              <a:t>Pour dénombrer une grande quantité de cubes, les élèves doivent grouper les cubes par 10; chaque paquet de dix est remplacé par  une barre; dans le cas où il y a dix barres, celles-ci sont remplacées par une plaque.</a:t>
            </a:r>
          </a:p>
          <a:p>
            <a:endParaRPr lang="fr-FR" sz="2000" dirty="0" smtClean="0"/>
          </a:p>
          <a:p>
            <a:r>
              <a:rPr lang="fr-FR" sz="2000" dirty="0" smtClean="0"/>
              <a:t>Les élèves dénombrent les plaques, les barres et les cubes restés isolés, l’écriture du nombre s’ensuit.</a:t>
            </a:r>
          </a:p>
        </p:txBody>
      </p:sp>
      <p:pic>
        <p:nvPicPr>
          <p:cNvPr id="8" name="Espace réservé du contenu 7" descr="numérisation0556.jpg"/>
          <p:cNvPicPr>
            <a:picLocks noGrp="1" noChangeAspect="1"/>
          </p:cNvPicPr>
          <p:nvPr>
            <p:ph idx="1"/>
          </p:nvPr>
        </p:nvPicPr>
        <p:blipFill>
          <a:blip r:embed="rId2" cstate="print"/>
          <a:stretch>
            <a:fillRect/>
          </a:stretch>
        </p:blipFill>
        <p:spPr>
          <a:xfrm>
            <a:off x="5292080" y="188640"/>
            <a:ext cx="3616452" cy="24003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116632"/>
            <a:ext cx="7499350" cy="1143000"/>
          </a:xfrm>
        </p:spPr>
        <p:txBody>
          <a:bodyPr>
            <a:normAutofit/>
          </a:bodyPr>
          <a:lstStyle/>
          <a:p>
            <a:r>
              <a:rPr lang="fr-FR" sz="2400" u="sng" dirty="0" smtClean="0"/>
              <a:t>f) Jetons de couleur</a:t>
            </a:r>
            <a:endParaRPr lang="fr-FR" sz="2400" u="sng" dirty="0"/>
          </a:p>
        </p:txBody>
      </p:sp>
      <p:sp>
        <p:nvSpPr>
          <p:cNvPr id="5" name="ZoneTexte 4"/>
          <p:cNvSpPr txBox="1"/>
          <p:nvPr/>
        </p:nvSpPr>
        <p:spPr>
          <a:xfrm>
            <a:off x="1187624" y="2149019"/>
            <a:ext cx="7488832" cy="4708981"/>
          </a:xfrm>
          <a:prstGeom prst="rect">
            <a:avLst/>
          </a:prstGeom>
          <a:noFill/>
        </p:spPr>
        <p:txBody>
          <a:bodyPr wrap="square" rtlCol="0">
            <a:spAutoFit/>
          </a:bodyPr>
          <a:lstStyle/>
          <a:p>
            <a:endParaRPr lang="fr-FR" sz="2000" dirty="0" smtClean="0"/>
          </a:p>
          <a:p>
            <a:r>
              <a:rPr lang="fr-FR" sz="2000" dirty="0" smtClean="0"/>
              <a:t>Le matériel est composé de jetons de même taille, mais de trois couleurs différentes; les jetons jaunes représentent les unités, les rouges les dizaines et les verts les centaines.</a:t>
            </a:r>
          </a:p>
          <a:p>
            <a:endParaRPr lang="fr-FR" sz="2000" dirty="0" smtClean="0"/>
          </a:p>
          <a:p>
            <a:r>
              <a:rPr lang="fr-FR" sz="2000" dirty="0" smtClean="0"/>
              <a:t>Pour dénombrer une grande quantité de jetons jaunes, les élèves doivent regrouper les jetons jaunes par 10; chaque paquet de 10 est remplacé par un jeton rouge; dans le cas où il y a 10 jetons rouges, ceux-ci sont remplacés par un jeton vert.</a:t>
            </a:r>
          </a:p>
          <a:p>
            <a:endParaRPr lang="fr-FR" sz="2000" dirty="0" smtClean="0"/>
          </a:p>
          <a:p>
            <a:r>
              <a:rPr lang="fr-FR" sz="2000" dirty="0" smtClean="0"/>
              <a:t>Les élèves dénombrent les jetons verts, les jetons rouges et les jetons jaunes; l’écriture du nombre s’ensuit.</a:t>
            </a:r>
          </a:p>
          <a:p>
            <a:endParaRPr lang="fr-FR" sz="2000" dirty="0" smtClean="0"/>
          </a:p>
          <a:p>
            <a:r>
              <a:rPr lang="fr-FR" sz="2000" dirty="0" smtClean="0"/>
              <a:t>Ce matériel est amené par le biais de jeux, servant </a:t>
            </a:r>
            <a:r>
              <a:rPr lang="fr-FR" sz="2000" b="1" dirty="0" smtClean="0"/>
              <a:t>à représenter des nombres et à comparer les scores.</a:t>
            </a:r>
          </a:p>
        </p:txBody>
      </p:sp>
      <p:sp>
        <p:nvSpPr>
          <p:cNvPr id="7" name="Organigramme : Connecteur 6"/>
          <p:cNvSpPr/>
          <p:nvPr/>
        </p:nvSpPr>
        <p:spPr>
          <a:xfrm>
            <a:off x="1547664" y="1268760"/>
            <a:ext cx="457200" cy="45720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rganigramme : Connecteur 9"/>
          <p:cNvSpPr/>
          <p:nvPr/>
        </p:nvSpPr>
        <p:spPr>
          <a:xfrm>
            <a:off x="2339752" y="1268760"/>
            <a:ext cx="457200" cy="45720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Organigramme : Connecteur 10"/>
          <p:cNvSpPr/>
          <p:nvPr/>
        </p:nvSpPr>
        <p:spPr>
          <a:xfrm>
            <a:off x="5508104" y="1268760"/>
            <a:ext cx="457200" cy="4572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Organigramme : Connecteur 11"/>
          <p:cNvSpPr/>
          <p:nvPr/>
        </p:nvSpPr>
        <p:spPr>
          <a:xfrm>
            <a:off x="6372200" y="1268760"/>
            <a:ext cx="457200" cy="4572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Organigramme : Connecteur 12"/>
          <p:cNvSpPr/>
          <p:nvPr/>
        </p:nvSpPr>
        <p:spPr>
          <a:xfrm>
            <a:off x="1547664" y="2060848"/>
            <a:ext cx="457200" cy="4572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Organigramme : Connecteur 13"/>
          <p:cNvSpPr/>
          <p:nvPr/>
        </p:nvSpPr>
        <p:spPr>
          <a:xfrm>
            <a:off x="2339752" y="2060848"/>
            <a:ext cx="457200" cy="4572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Organigramme : Connecteur 14"/>
          <p:cNvSpPr/>
          <p:nvPr/>
        </p:nvSpPr>
        <p:spPr>
          <a:xfrm>
            <a:off x="3203848" y="2060848"/>
            <a:ext cx="457200" cy="4572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 calcmode="lin" valueType="num">
                                      <p:cBhvr additive="base">
                                        <p:cTn id="25" dur="5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116632"/>
            <a:ext cx="7499350" cy="1143000"/>
          </a:xfrm>
        </p:spPr>
        <p:txBody>
          <a:bodyPr>
            <a:normAutofit/>
          </a:bodyPr>
          <a:lstStyle/>
          <a:p>
            <a:r>
              <a:rPr lang="fr-FR" sz="2400" u="sng" dirty="0" smtClean="0"/>
              <a:t>f) Compteurs en carton</a:t>
            </a:r>
            <a:endParaRPr lang="fr-FR" sz="2400" u="sng" dirty="0"/>
          </a:p>
        </p:txBody>
      </p:sp>
      <p:sp>
        <p:nvSpPr>
          <p:cNvPr id="5" name="ZoneTexte 4"/>
          <p:cNvSpPr txBox="1"/>
          <p:nvPr/>
        </p:nvSpPr>
        <p:spPr>
          <a:xfrm>
            <a:off x="1259632" y="2420888"/>
            <a:ext cx="7488832" cy="4616648"/>
          </a:xfrm>
          <a:prstGeom prst="rect">
            <a:avLst/>
          </a:prstGeom>
          <a:noFill/>
        </p:spPr>
        <p:txBody>
          <a:bodyPr wrap="square" rtlCol="0">
            <a:spAutoFit/>
          </a:bodyPr>
          <a:lstStyle/>
          <a:p>
            <a:endParaRPr lang="fr-FR" dirty="0" smtClean="0"/>
          </a:p>
          <a:p>
            <a:r>
              <a:rPr lang="fr-FR" sz="1600" dirty="0" smtClean="0"/>
              <a:t>Les compteurs sont constitués d’un rectangle de carton dans lequel ont été percées 3 fenêtres.</a:t>
            </a:r>
          </a:p>
          <a:p>
            <a:r>
              <a:rPr lang="fr-FR" sz="1600" dirty="0" smtClean="0"/>
              <a:t>Derrière ce rectangle sont fixés 3 disques de carton.</a:t>
            </a:r>
          </a:p>
          <a:p>
            <a:r>
              <a:rPr lang="fr-FR" sz="1600" dirty="0" smtClean="0"/>
              <a:t>Chaque disque porte les chiffres 0, 1, 2, 3, 4, 5, 6, 7, 8, 9. </a:t>
            </a:r>
          </a:p>
          <a:p>
            <a:r>
              <a:rPr lang="fr-FR" sz="1600" dirty="0" smtClean="0"/>
              <a:t>Les disques peuvent tourner, les chiffres apparaissent dans les fenêtres.</a:t>
            </a:r>
          </a:p>
          <a:p>
            <a:endParaRPr lang="fr-FR" sz="1600" dirty="0" smtClean="0"/>
          </a:p>
          <a:p>
            <a:r>
              <a:rPr lang="fr-FR" sz="1600" dirty="0" smtClean="0"/>
              <a:t>Le nombre 23 est représenté ci-dessus.</a:t>
            </a:r>
          </a:p>
          <a:p>
            <a:endParaRPr lang="fr-FR" sz="1600" dirty="0" smtClean="0"/>
          </a:p>
          <a:p>
            <a:r>
              <a:rPr lang="fr-FR" sz="1600" dirty="0" smtClean="0"/>
              <a:t>Comme pour les compteurs utilisés dans la vie courante, sur la roue de droite défilent les chiffres des unités, sur la roue centrale, les chiffres des dizaines et sur la roue de gauche, les chiffres des centaines.</a:t>
            </a:r>
          </a:p>
          <a:p>
            <a:endParaRPr lang="fr-FR" sz="1600" dirty="0" smtClean="0"/>
          </a:p>
          <a:p>
            <a:r>
              <a:rPr lang="fr-FR" sz="1600" dirty="0" smtClean="0"/>
              <a:t>Les compteurs sont parfois utilisés pour dénombrer une collection, de cubes par exemple.</a:t>
            </a:r>
          </a:p>
          <a:p>
            <a:endParaRPr lang="fr-FR" sz="1600" dirty="0" smtClean="0"/>
          </a:p>
          <a:p>
            <a:r>
              <a:rPr lang="fr-FR" sz="1600" b="1" dirty="0" smtClean="0"/>
              <a:t>Intérêt : illustre le fonctionnement de la suite chiffrée des nombres.</a:t>
            </a:r>
          </a:p>
          <a:p>
            <a:endParaRPr lang="fr-FR" sz="2000" dirty="0" smtClean="0"/>
          </a:p>
        </p:txBody>
      </p:sp>
      <p:pic>
        <p:nvPicPr>
          <p:cNvPr id="16" name="Image 15" descr="numérisation0557.jpg"/>
          <p:cNvPicPr>
            <a:picLocks noChangeAspect="1"/>
          </p:cNvPicPr>
          <p:nvPr/>
        </p:nvPicPr>
        <p:blipFill>
          <a:blip r:embed="rId2" cstate="print"/>
          <a:stretch>
            <a:fillRect/>
          </a:stretch>
        </p:blipFill>
        <p:spPr>
          <a:xfrm>
            <a:off x="1907704" y="1052736"/>
            <a:ext cx="4824536" cy="16561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calcmode="lin" valueType="num">
                                      <p:cBhvr additive="base">
                                        <p:cTn id="18" dur="5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additive="base">
                                        <p:cTn id="24" dur="5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5" dur="5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7" presetClass="entr" presetSubtype="4"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 calcmode="lin" valueType="num">
                                      <p:cBhvr additive="base">
                                        <p:cTn id="30" dur="5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1" dur="5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7" presetClass="entr" presetSubtype="4" fill="hold" nodeType="click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anim calcmode="lin" valueType="num">
                                      <p:cBhvr additive="base">
                                        <p:cTn id="36" dur="5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7" dur="5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7" presetClass="entr" presetSubtype="4"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 calcmode="lin" valueType="num">
                                      <p:cBhvr additive="base">
                                        <p:cTn id="42" dur="50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3" dur="50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7" presetClass="entr" presetSubtype="4" fill="hold" nodeType="clickEffect">
                                  <p:stCondLst>
                                    <p:cond delay="0"/>
                                  </p:stCondLst>
                                  <p:childTnLst>
                                    <p:set>
                                      <p:cBhvr>
                                        <p:cTn id="47" dur="1" fill="hold">
                                          <p:stCondLst>
                                            <p:cond delay="0"/>
                                          </p:stCondLst>
                                        </p:cTn>
                                        <p:tgtEl>
                                          <p:spTgt spid="5">
                                            <p:txEl>
                                              <p:pRg st="10" end="10"/>
                                            </p:txEl>
                                          </p:spTgt>
                                        </p:tgtEl>
                                        <p:attrNameLst>
                                          <p:attrName>style.visibility</p:attrName>
                                        </p:attrNameLst>
                                      </p:cBhvr>
                                      <p:to>
                                        <p:strVal val="visible"/>
                                      </p:to>
                                    </p:set>
                                    <p:anim calcmode="lin" valueType="num">
                                      <p:cBhvr additive="base">
                                        <p:cTn id="48" dur="50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9" dur="50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7" presetClass="entr" presetSubtype="4" fill="hold" nodeType="clickEffect">
                                  <p:stCondLst>
                                    <p:cond delay="0"/>
                                  </p:stCondLst>
                                  <p:childTnLst>
                                    <p:set>
                                      <p:cBhvr>
                                        <p:cTn id="53" dur="1" fill="hold">
                                          <p:stCondLst>
                                            <p:cond delay="0"/>
                                          </p:stCondLst>
                                        </p:cTn>
                                        <p:tgtEl>
                                          <p:spTgt spid="5">
                                            <p:txEl>
                                              <p:pRg st="12" end="12"/>
                                            </p:txEl>
                                          </p:spTgt>
                                        </p:tgtEl>
                                        <p:attrNameLst>
                                          <p:attrName>style.visibility</p:attrName>
                                        </p:attrNameLst>
                                      </p:cBhvr>
                                      <p:to>
                                        <p:strVal val="visible"/>
                                      </p:to>
                                    </p:set>
                                    <p:anim calcmode="lin" valueType="num">
                                      <p:cBhvr additive="base">
                                        <p:cTn id="54" dur="50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5" dur="50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116632"/>
            <a:ext cx="7499350" cy="1143000"/>
          </a:xfrm>
        </p:spPr>
        <p:txBody>
          <a:bodyPr>
            <a:normAutofit/>
          </a:bodyPr>
          <a:lstStyle/>
          <a:p>
            <a:r>
              <a:rPr lang="fr-FR" sz="2400" u="sng" dirty="0" smtClean="0"/>
              <a:t>g) Les abaques</a:t>
            </a:r>
            <a:endParaRPr lang="fr-FR" sz="2400" u="sng" dirty="0"/>
          </a:p>
        </p:txBody>
      </p:sp>
      <p:sp>
        <p:nvSpPr>
          <p:cNvPr id="5" name="ZoneTexte 4"/>
          <p:cNvSpPr txBox="1"/>
          <p:nvPr/>
        </p:nvSpPr>
        <p:spPr>
          <a:xfrm>
            <a:off x="1259632" y="2420888"/>
            <a:ext cx="7488832" cy="4862870"/>
          </a:xfrm>
          <a:prstGeom prst="rect">
            <a:avLst/>
          </a:prstGeom>
          <a:noFill/>
        </p:spPr>
        <p:txBody>
          <a:bodyPr wrap="square" rtlCol="0">
            <a:spAutoFit/>
          </a:bodyPr>
          <a:lstStyle/>
          <a:p>
            <a:endParaRPr lang="fr-FR" dirty="0" smtClean="0"/>
          </a:p>
          <a:p>
            <a:r>
              <a:rPr lang="fr-FR" sz="1600" dirty="0" smtClean="0"/>
              <a:t>Il s’agit de planchettes munies de 3 tiges et de jetons troués ou de perles.</a:t>
            </a:r>
          </a:p>
          <a:p>
            <a:r>
              <a:rPr lang="fr-FR" sz="1600" dirty="0" smtClean="0"/>
              <a:t>La valeur d’une perle change en fonction de ,la tige sur laquelle elle est enfilée.</a:t>
            </a:r>
          </a:p>
          <a:p>
            <a:endParaRPr lang="fr-FR" sz="1600" dirty="0" smtClean="0"/>
          </a:p>
          <a:p>
            <a:r>
              <a:rPr lang="fr-FR" sz="1600" dirty="0" smtClean="0"/>
              <a:t>Le nombre 23 est représenté ci-dessus.</a:t>
            </a:r>
          </a:p>
          <a:p>
            <a:endParaRPr lang="fr-FR" sz="1600" dirty="0" smtClean="0"/>
          </a:p>
          <a:p>
            <a:r>
              <a:rPr lang="fr-FR" sz="1600" dirty="0" smtClean="0"/>
              <a:t>Lorsque la colonne des unités contient 10 perles, on enlève les perles et on ajoute une perle dans la colonne des dizaines.</a:t>
            </a:r>
          </a:p>
          <a:p>
            <a:r>
              <a:rPr lang="fr-FR" sz="1600" dirty="0" smtClean="0"/>
              <a:t>Ce matériel sert donc à illustre le principe positionnel de notre numération chiffrée. Il est utile pour </a:t>
            </a:r>
            <a:r>
              <a:rPr lang="fr-FR" sz="1600" b="1" dirty="0" smtClean="0"/>
              <a:t>faire comprendre le principe de la retenue de l’addition.</a:t>
            </a:r>
          </a:p>
          <a:p>
            <a:endParaRPr lang="fr-FR" sz="1600" dirty="0" smtClean="0"/>
          </a:p>
          <a:p>
            <a:r>
              <a:rPr lang="fr-FR" sz="1600" dirty="0" smtClean="0"/>
              <a:t>Ainsi pour calculer 35+17, on commence à représenter 35, on cherche ensuite à ajouter 7 unités. On prend 7 perles, on complète la tige des unités avec 5 perles, on arrive à 10 perles, on les enlève, on ajoute une perle sur la tige des dizaines (la retenue), on met les 2 perles restantes dans la tige des unités. Il reste à mettre encore 3 perles sur la tige des dizaines. Le résultat se lit directement, à savoir 72.</a:t>
            </a:r>
          </a:p>
          <a:p>
            <a:endParaRPr lang="fr-FR" sz="2000" dirty="0" smtClean="0"/>
          </a:p>
        </p:txBody>
      </p:sp>
      <p:pic>
        <p:nvPicPr>
          <p:cNvPr id="6" name="Image 5" descr="numérisation0558.jpg"/>
          <p:cNvPicPr>
            <a:picLocks noChangeAspect="1"/>
          </p:cNvPicPr>
          <p:nvPr/>
        </p:nvPicPr>
        <p:blipFill>
          <a:blip r:embed="rId2" cstate="print"/>
          <a:stretch>
            <a:fillRect/>
          </a:stretch>
        </p:blipFill>
        <p:spPr>
          <a:xfrm>
            <a:off x="4211960" y="404664"/>
            <a:ext cx="3753612" cy="22677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7" presetClass="entr" presetSubtype="4"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6" dur="5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7" presetClass="entr" presetSubtype="4" fill="hold" nodeType="click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 calcmode="lin" valueType="num">
                                      <p:cBhvr additive="base">
                                        <p:cTn id="41" dur="5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2" dur="5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7" presetClass="entr" presetSubtype="4" fill="hold"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 calcmode="lin" valueType="num">
                                      <p:cBhvr additive="base">
                                        <p:cTn id="47" dur="50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8" dur="50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116632"/>
            <a:ext cx="7499350" cy="1143000"/>
          </a:xfrm>
        </p:spPr>
        <p:txBody>
          <a:bodyPr>
            <a:normAutofit/>
          </a:bodyPr>
          <a:lstStyle/>
          <a:p>
            <a:r>
              <a:rPr lang="fr-FR" sz="2400" u="sng" dirty="0" smtClean="0"/>
              <a:t>h) Autres matériels</a:t>
            </a:r>
            <a:endParaRPr lang="fr-FR" sz="2400" u="sng" dirty="0"/>
          </a:p>
        </p:txBody>
      </p:sp>
      <p:sp>
        <p:nvSpPr>
          <p:cNvPr id="5" name="ZoneTexte 4"/>
          <p:cNvSpPr txBox="1"/>
          <p:nvPr/>
        </p:nvSpPr>
        <p:spPr>
          <a:xfrm>
            <a:off x="1187624" y="1412776"/>
            <a:ext cx="7488832" cy="1231106"/>
          </a:xfrm>
          <a:prstGeom prst="rect">
            <a:avLst/>
          </a:prstGeom>
          <a:noFill/>
        </p:spPr>
        <p:txBody>
          <a:bodyPr wrap="square" rtlCol="0">
            <a:spAutoFit/>
          </a:bodyPr>
          <a:lstStyle/>
          <a:p>
            <a:r>
              <a:rPr lang="fr-FR" dirty="0" smtClean="0"/>
              <a:t>La monnaie est bien sûr un excellent moyen de travailler la numération ainsi que tous les objets de la vie courante vendus par lots de dix ou de cent : boîtes de craies, paquets de mouchoirs en papier, œufs…</a:t>
            </a:r>
            <a:endParaRPr lang="fr-FR" sz="1600" dirty="0" smtClean="0"/>
          </a:p>
          <a:p>
            <a:endParaRPr lang="fr-FR"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7096" y="0"/>
            <a:ext cx="8136904" cy="1143000"/>
          </a:xfrm>
        </p:spPr>
        <p:txBody>
          <a:bodyPr>
            <a:normAutofit/>
          </a:bodyPr>
          <a:lstStyle/>
          <a:p>
            <a:pPr eaLnBrk="1" fontAlgn="auto" hangingPunct="1">
              <a:spcAft>
                <a:spcPts val="0"/>
              </a:spcAft>
              <a:defRPr/>
            </a:pPr>
            <a:r>
              <a:rPr lang="fr-FR" b="1" u="sng" dirty="0" smtClean="0">
                <a:solidFill>
                  <a:schemeClr val="tx1"/>
                </a:solidFill>
                <a:effectLst/>
                <a:latin typeface="Arial" pitchFamily="34" charset="0"/>
                <a:ea typeface="Times New Roman" pitchFamily="18" charset="0"/>
                <a:cs typeface="Century Gothic" pitchFamily="34" charset="0"/>
              </a:rPr>
              <a:t>III. Les difficultés </a:t>
            </a:r>
            <a:r>
              <a:rPr lang="fr-FR" b="1" u="sng" dirty="0" smtClean="0">
                <a:solidFill>
                  <a:schemeClr val="tx1"/>
                </a:solidFill>
                <a:effectLst/>
                <a:latin typeface="Arial" pitchFamily="34" charset="0"/>
                <a:ea typeface="Times New Roman" pitchFamily="18" charset="0"/>
                <a:cs typeface="Century Gothic" pitchFamily="34" charset="0"/>
              </a:rPr>
              <a:t>rencontrées</a:t>
            </a:r>
            <a:endParaRPr lang="fr-FR" dirty="0">
              <a:solidFill>
                <a:schemeClr val="tx2">
                  <a:satMod val="130000"/>
                </a:schemeClr>
              </a:solidFill>
            </a:endParaRPr>
          </a:p>
        </p:txBody>
      </p:sp>
      <p:sp>
        <p:nvSpPr>
          <p:cNvPr id="3" name="Espace réservé du contenu 2"/>
          <p:cNvSpPr>
            <a:spLocks noGrp="1"/>
          </p:cNvSpPr>
          <p:nvPr>
            <p:ph idx="1"/>
          </p:nvPr>
        </p:nvSpPr>
        <p:spPr>
          <a:xfrm>
            <a:off x="755576" y="1340768"/>
            <a:ext cx="8064896" cy="5689600"/>
          </a:xfrm>
        </p:spPr>
        <p:txBody>
          <a:bodyPr>
            <a:normAutofit/>
          </a:bodyPr>
          <a:lstStyle/>
          <a:p>
            <a:pPr marL="0" indent="449263">
              <a:spcBef>
                <a:spcPct val="0"/>
              </a:spcBef>
              <a:buNone/>
              <a:defRPr/>
            </a:pPr>
            <a:r>
              <a:rPr lang="fr-FR" sz="2800" u="sng" dirty="0" smtClean="0">
                <a:latin typeface="Arial" pitchFamily="34" charset="0"/>
                <a:ea typeface="Times New Roman" pitchFamily="18" charset="0"/>
                <a:cs typeface="Century Gothic" pitchFamily="34" charset="0"/>
              </a:rPr>
              <a:t>a/ </a:t>
            </a:r>
            <a:r>
              <a:rPr lang="fr-FR" sz="2800" u="sng" dirty="0" smtClean="0">
                <a:latin typeface="Arial" pitchFamily="34" charset="0"/>
                <a:ea typeface="Times New Roman" pitchFamily="18" charset="0"/>
                <a:cs typeface="Century Gothic" pitchFamily="34" charset="0"/>
              </a:rPr>
              <a:t>Numération chiffrée</a:t>
            </a:r>
            <a:endParaRPr lang="fr-FR" sz="2800" u="sng" dirty="0" smtClean="0">
              <a:latin typeface="Arial" pitchFamily="34" charset="0"/>
              <a:ea typeface="Times New Roman" pitchFamily="18" charset="0"/>
              <a:cs typeface="Century Gothic" pitchFamily="34" charset="0"/>
            </a:endParaRPr>
          </a:p>
          <a:p>
            <a:pPr marL="0" indent="449263">
              <a:spcBef>
                <a:spcPct val="0"/>
              </a:spcBef>
              <a:buNone/>
              <a:defRPr/>
            </a:pPr>
            <a:endParaRPr lang="fr-FR" sz="2800" dirty="0" smtClean="0">
              <a:latin typeface="Arial" pitchFamily="34" charset="0"/>
              <a:ea typeface="Times New Roman" pitchFamily="18" charset="0"/>
              <a:cs typeface="Century Gothic" pitchFamily="34" charset="0"/>
            </a:endParaRPr>
          </a:p>
          <a:p>
            <a:pPr marL="0" indent="449263">
              <a:spcBef>
                <a:spcPct val="0"/>
              </a:spcBef>
              <a:buNone/>
              <a:defRPr/>
            </a:pPr>
            <a:r>
              <a:rPr lang="fr-FR" sz="2800" dirty="0" smtClean="0">
                <a:latin typeface="Arial" pitchFamily="34" charset="0"/>
                <a:ea typeface="Times New Roman" pitchFamily="18" charset="0"/>
                <a:cs typeface="Century Gothic" pitchFamily="34" charset="0"/>
              </a:rPr>
              <a:t>Les règles de fonctionnement sont les mêmes : chaque chiffre correspond à une unité qui vaut dix unités du rang immédiatement inférieur, par exemple 1 million vaut 10 centaines de mille, 1 centaine de mille vaut 10 dizaines de mille…</a:t>
            </a:r>
          </a:p>
          <a:p>
            <a:pPr marL="0" indent="449263">
              <a:spcBef>
                <a:spcPct val="0"/>
              </a:spcBef>
              <a:buNone/>
              <a:defRPr/>
            </a:pPr>
            <a:endParaRPr lang="fr-FR" sz="2800" dirty="0" smtClean="0">
              <a:latin typeface="Arial" pitchFamily="34" charset="0"/>
              <a:ea typeface="Times New Roman" pitchFamily="18" charset="0"/>
              <a:cs typeface="Century Gothic" pitchFamily="34" charset="0"/>
            </a:endParaRPr>
          </a:p>
          <a:p>
            <a:pPr marL="0" indent="449263">
              <a:spcBef>
                <a:spcPct val="0"/>
              </a:spcBef>
              <a:buNone/>
              <a:defRPr/>
            </a:pPr>
            <a:r>
              <a:rPr lang="fr-FR" sz="2800" dirty="0" smtClean="0">
                <a:latin typeface="Arial" pitchFamily="34" charset="0"/>
                <a:ea typeface="Times New Roman" pitchFamily="18" charset="0"/>
                <a:cs typeface="Century Gothic" pitchFamily="34" charset="0"/>
              </a:rPr>
              <a:t>Mais il est impossible de représenter physiquement les quantités, et il est de plus en plus difficile d’utiliser un matériel de numération.</a:t>
            </a:r>
            <a:endParaRPr lang="fr-FR" sz="2800" dirty="0" smtClean="0">
              <a:latin typeface="Arial" pitchFamily="34" charset="0"/>
              <a:ea typeface="Times New Roman" pitchFamily="18" charset="0"/>
              <a:cs typeface="Century Gothic" pitchFamily="34" charset="0"/>
            </a:endParaRPr>
          </a:p>
          <a:p>
            <a:pPr marL="0" indent="449263">
              <a:spcBef>
                <a:spcPct val="0"/>
              </a:spcBef>
              <a:buFontTx/>
              <a:buChar char="-"/>
              <a:defRPr/>
            </a:pPr>
            <a:endParaRPr lang="fr-FR" sz="2800" dirty="0" smtClean="0">
              <a:latin typeface="Arial" pitchFamily="34" charset="0"/>
              <a:ea typeface="Times New Roman" pitchFamily="18" charset="0"/>
              <a:cs typeface="Century Gothic" pitchFamily="34" charset="0"/>
            </a:endParaRPr>
          </a:p>
          <a:p>
            <a:pPr marL="0" indent="449263">
              <a:spcBef>
                <a:spcPct val="0"/>
              </a:spcBef>
              <a:buFontTx/>
              <a:buChar char="-"/>
              <a:defRPr/>
            </a:pPr>
            <a:endParaRPr lang="fr-FR" dirty="0" smtClean="0">
              <a:latin typeface="Arial" pitchFamily="34" charset="0"/>
              <a:ea typeface="Times New Roman" pitchFamily="18" charset="0"/>
              <a:cs typeface="Century Gothic" pitchFamily="34" charset="0"/>
            </a:endParaRPr>
          </a:p>
          <a:p>
            <a:pPr marL="0" indent="449263">
              <a:spcBef>
                <a:spcPct val="0"/>
              </a:spcBef>
              <a:buFontTx/>
              <a:buChar char="-"/>
              <a:defRPr/>
            </a:pPr>
            <a:endParaRPr lang="fr-FR" dirty="0" smtClean="0">
              <a:latin typeface="Arial" pitchFamily="34" charset="0"/>
              <a:cs typeface="Arial" pitchFamily="34" charset="0"/>
            </a:endParaRPr>
          </a:p>
          <a:p>
            <a:pPr marL="365760" indent="-283464" eaLnBrk="1" fontAlgn="auto" hangingPunct="1">
              <a:spcAft>
                <a:spcPts val="0"/>
              </a:spcAft>
              <a:buFont typeface="Wingdings 2"/>
              <a:buChar char=""/>
              <a:defRPr/>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87624" y="332656"/>
            <a:ext cx="7956376" cy="6697712"/>
          </a:xfrm>
        </p:spPr>
        <p:txBody>
          <a:bodyPr>
            <a:normAutofit lnSpcReduction="10000"/>
          </a:bodyPr>
          <a:lstStyle/>
          <a:p>
            <a:pPr marL="0" indent="449263">
              <a:spcBef>
                <a:spcPct val="0"/>
              </a:spcBef>
              <a:buNone/>
              <a:defRPr/>
            </a:pPr>
            <a:endParaRPr lang="fr-FR" sz="2800" dirty="0" smtClean="0">
              <a:latin typeface="Arial" pitchFamily="34" charset="0"/>
              <a:ea typeface="Times New Roman" pitchFamily="18" charset="0"/>
              <a:cs typeface="Century Gothic" pitchFamily="34" charset="0"/>
            </a:endParaRPr>
          </a:p>
          <a:p>
            <a:pPr marL="0" indent="449263">
              <a:spcBef>
                <a:spcPct val="0"/>
              </a:spcBef>
              <a:buNone/>
              <a:defRPr/>
            </a:pPr>
            <a:r>
              <a:rPr lang="fr-FR" sz="2800" dirty="0" smtClean="0">
                <a:latin typeface="Arial" pitchFamily="34" charset="0"/>
                <a:ea typeface="Times New Roman" pitchFamily="18" charset="0"/>
                <a:cs typeface="Century Gothic" pitchFamily="34" charset="0"/>
              </a:rPr>
              <a:t>Les difficultés pour les élèves sont donc d’avoir une </a:t>
            </a:r>
            <a:r>
              <a:rPr lang="fr-FR" sz="2800" u="sng" dirty="0" smtClean="0">
                <a:latin typeface="Arial" pitchFamily="34" charset="0"/>
                <a:ea typeface="Times New Roman" pitchFamily="18" charset="0"/>
                <a:cs typeface="Century Gothic" pitchFamily="34" charset="0"/>
              </a:rPr>
              <a:t>perception réaliste des ordres de grandeur</a:t>
            </a:r>
            <a:r>
              <a:rPr lang="fr-FR" sz="2800" dirty="0" smtClean="0">
                <a:latin typeface="Arial" pitchFamily="34" charset="0"/>
                <a:ea typeface="Times New Roman" pitchFamily="18" charset="0"/>
                <a:cs typeface="Century Gothic" pitchFamily="34" charset="0"/>
              </a:rPr>
              <a:t>, de </a:t>
            </a:r>
            <a:r>
              <a:rPr lang="fr-FR" sz="2800" u="sng" dirty="0" smtClean="0">
                <a:latin typeface="Arial" pitchFamily="34" charset="0"/>
                <a:ea typeface="Times New Roman" pitchFamily="18" charset="0"/>
                <a:cs typeface="Century Gothic" pitchFamily="34" charset="0"/>
              </a:rPr>
              <a:t>connaître la signification de chaque chiffre utilisé dans l’écriture d’un nombre </a:t>
            </a:r>
            <a:r>
              <a:rPr lang="fr-FR" sz="2800" dirty="0" smtClean="0">
                <a:latin typeface="Arial" pitchFamily="34" charset="0"/>
                <a:ea typeface="Times New Roman" pitchFamily="18" charset="0"/>
                <a:cs typeface="Century Gothic" pitchFamily="34" charset="0"/>
              </a:rPr>
              <a:t>et de </a:t>
            </a:r>
            <a:r>
              <a:rPr lang="fr-FR" sz="2800" u="sng" dirty="0" smtClean="0">
                <a:latin typeface="Arial" pitchFamily="34" charset="0"/>
                <a:ea typeface="Times New Roman" pitchFamily="18" charset="0"/>
                <a:cs typeface="Century Gothic" pitchFamily="34" charset="0"/>
              </a:rPr>
              <a:t>faire la distinction entre chiffre et nombre</a:t>
            </a:r>
            <a:r>
              <a:rPr lang="fr-FR" sz="2800" dirty="0" smtClean="0">
                <a:latin typeface="Arial" pitchFamily="34" charset="0"/>
                <a:ea typeface="Times New Roman" pitchFamily="18" charset="0"/>
                <a:cs typeface="Century Gothic" pitchFamily="34" charset="0"/>
              </a:rPr>
              <a:t>.</a:t>
            </a:r>
          </a:p>
          <a:p>
            <a:pPr marL="0" indent="449263">
              <a:spcBef>
                <a:spcPct val="0"/>
              </a:spcBef>
              <a:buNone/>
              <a:defRPr/>
            </a:pPr>
            <a:endParaRPr lang="fr-FR" sz="2800" i="1" dirty="0" smtClean="0">
              <a:latin typeface="Arial" pitchFamily="34" charset="0"/>
              <a:ea typeface="Times New Roman" pitchFamily="18" charset="0"/>
              <a:cs typeface="Century Gothic" pitchFamily="34" charset="0"/>
            </a:endParaRPr>
          </a:p>
          <a:p>
            <a:pPr marL="0" indent="449263">
              <a:spcBef>
                <a:spcPct val="0"/>
              </a:spcBef>
              <a:buNone/>
              <a:defRPr/>
            </a:pPr>
            <a:r>
              <a:rPr lang="fr-FR" sz="2800" dirty="0" smtClean="0">
                <a:latin typeface="Arial" pitchFamily="34" charset="0"/>
                <a:ea typeface="Times New Roman" pitchFamily="18" charset="0"/>
                <a:cs typeface="Century Gothic" pitchFamily="34" charset="0"/>
              </a:rPr>
              <a:t>Ainsi à la question </a:t>
            </a:r>
            <a:r>
              <a:rPr lang="fr-FR" sz="2800" i="1" dirty="0" smtClean="0">
                <a:latin typeface="Arial" pitchFamily="34" charset="0"/>
                <a:ea typeface="Times New Roman" pitchFamily="18" charset="0"/>
                <a:cs typeface="Century Gothic" pitchFamily="34" charset="0"/>
              </a:rPr>
              <a:t>« Quel est le nombre de dizaines de milliers contenues dans 25 017 ? », un enseignant de CM1 a obtenu les réponses suivantes :</a:t>
            </a:r>
          </a:p>
          <a:p>
            <a:pPr marL="0" indent="449263">
              <a:spcBef>
                <a:spcPct val="0"/>
              </a:spcBef>
              <a:buNone/>
              <a:defRPr/>
            </a:pPr>
            <a:r>
              <a:rPr lang="fr-FR" sz="2800" i="1" dirty="0" smtClean="0">
                <a:latin typeface="Arial" pitchFamily="34" charset="0"/>
                <a:ea typeface="Times New Roman" pitchFamily="18" charset="0"/>
                <a:cs typeface="Century Gothic" pitchFamily="34" charset="0"/>
              </a:rPr>
              <a:t>25 2501   2	1   25000	5    1 et 25  25017.</a:t>
            </a:r>
          </a:p>
          <a:p>
            <a:pPr marL="0" indent="449263">
              <a:spcBef>
                <a:spcPct val="0"/>
              </a:spcBef>
              <a:buNone/>
              <a:defRPr/>
            </a:pPr>
            <a:endParaRPr lang="fr-FR" sz="2800" i="1" dirty="0" smtClean="0">
              <a:latin typeface="Arial" pitchFamily="34" charset="0"/>
              <a:ea typeface="Times New Roman" pitchFamily="18" charset="0"/>
              <a:cs typeface="Century Gothic" pitchFamily="34" charset="0"/>
            </a:endParaRPr>
          </a:p>
          <a:p>
            <a:pPr marL="0" indent="449263">
              <a:spcBef>
                <a:spcPct val="0"/>
              </a:spcBef>
              <a:buNone/>
              <a:defRPr/>
            </a:pPr>
            <a:r>
              <a:rPr lang="fr-FR" sz="2800" i="1" dirty="0" smtClean="0">
                <a:latin typeface="Arial" pitchFamily="34" charset="0"/>
                <a:ea typeface="Times New Roman" pitchFamily="18" charset="0"/>
                <a:cs typeface="Century Gothic" pitchFamily="34" charset="0"/>
              </a:rPr>
              <a:t>Si la réponse exacte a été proposée, il n’en reste pas moins que l’éventail des réponses erronées est large.</a:t>
            </a:r>
            <a:endParaRPr lang="fr-FR" sz="2800" i="1" dirty="0" smtClean="0">
              <a:latin typeface="Arial" pitchFamily="34" charset="0"/>
              <a:ea typeface="Times New Roman" pitchFamily="18" charset="0"/>
              <a:cs typeface="Century Gothic" pitchFamily="34" charset="0"/>
            </a:endParaRPr>
          </a:p>
          <a:p>
            <a:pPr marL="0" indent="449263">
              <a:spcBef>
                <a:spcPct val="0"/>
              </a:spcBef>
              <a:buAutoNum type="arabicPlain" startAt="25"/>
              <a:defRPr/>
            </a:pPr>
            <a:endParaRPr lang="fr-FR" sz="2800" i="1" dirty="0" smtClean="0">
              <a:latin typeface="Arial" pitchFamily="34" charset="0"/>
              <a:ea typeface="Times New Roman" pitchFamily="18" charset="0"/>
              <a:cs typeface="Century Gothic" pitchFamily="34" charset="0"/>
            </a:endParaRPr>
          </a:p>
          <a:p>
            <a:pPr marL="0" indent="449263">
              <a:spcBef>
                <a:spcPct val="0"/>
              </a:spcBef>
              <a:buNone/>
              <a:defRPr/>
            </a:pPr>
            <a:endParaRPr lang="fr-FR" sz="2800" i="1" dirty="0" smtClean="0">
              <a:latin typeface="Arial" pitchFamily="34" charset="0"/>
              <a:ea typeface="Times New Roman" pitchFamily="18" charset="0"/>
              <a:cs typeface="Century Gothic" pitchFamily="34" charset="0"/>
            </a:endParaRPr>
          </a:p>
          <a:p>
            <a:pPr marL="0" indent="449263">
              <a:spcBef>
                <a:spcPct val="0"/>
              </a:spcBef>
              <a:buFontTx/>
              <a:buChar char="-"/>
              <a:defRPr/>
            </a:pPr>
            <a:endParaRPr lang="fr-FR" sz="2800" dirty="0" smtClean="0">
              <a:latin typeface="Arial" pitchFamily="34" charset="0"/>
              <a:ea typeface="Times New Roman" pitchFamily="18" charset="0"/>
              <a:cs typeface="Century Gothic" pitchFamily="34" charset="0"/>
            </a:endParaRPr>
          </a:p>
          <a:p>
            <a:pPr marL="0" indent="449263">
              <a:spcBef>
                <a:spcPct val="0"/>
              </a:spcBef>
              <a:buFontTx/>
              <a:buChar char="-"/>
              <a:defRPr/>
            </a:pPr>
            <a:endParaRPr lang="fr-FR" dirty="0" smtClean="0">
              <a:latin typeface="Arial" pitchFamily="34" charset="0"/>
              <a:ea typeface="Times New Roman" pitchFamily="18" charset="0"/>
              <a:cs typeface="Century Gothic" pitchFamily="34" charset="0"/>
            </a:endParaRPr>
          </a:p>
          <a:p>
            <a:pPr marL="0" indent="449263">
              <a:spcBef>
                <a:spcPct val="0"/>
              </a:spcBef>
              <a:buFontTx/>
              <a:buChar char="-"/>
              <a:defRPr/>
            </a:pPr>
            <a:endParaRPr lang="fr-FR" dirty="0" smtClean="0">
              <a:latin typeface="Arial" pitchFamily="34" charset="0"/>
              <a:cs typeface="Arial" pitchFamily="34" charset="0"/>
            </a:endParaRPr>
          </a:p>
          <a:p>
            <a:pPr marL="365760" indent="-283464" eaLnBrk="1" fontAlgn="auto" hangingPunct="1">
              <a:spcAft>
                <a:spcPts val="0"/>
              </a:spcAft>
              <a:buFont typeface="Wingdings 2"/>
              <a:buChar char=""/>
              <a:defRPr/>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87624" y="332656"/>
            <a:ext cx="7956376" cy="6697712"/>
          </a:xfrm>
        </p:spPr>
        <p:txBody>
          <a:bodyPr>
            <a:normAutofit/>
          </a:bodyPr>
          <a:lstStyle/>
          <a:p>
            <a:pPr marL="0" indent="449263">
              <a:spcBef>
                <a:spcPct val="0"/>
              </a:spcBef>
              <a:buNone/>
              <a:defRPr/>
            </a:pPr>
            <a:endParaRPr lang="fr-FR" sz="2800" dirty="0" smtClean="0">
              <a:latin typeface="Arial" pitchFamily="34" charset="0"/>
              <a:ea typeface="Times New Roman" pitchFamily="18" charset="0"/>
              <a:cs typeface="Century Gothic" pitchFamily="34" charset="0"/>
            </a:endParaRPr>
          </a:p>
          <a:p>
            <a:pPr marL="0" indent="449263">
              <a:spcBef>
                <a:spcPct val="0"/>
              </a:spcBef>
              <a:buNone/>
              <a:defRPr/>
            </a:pPr>
            <a:r>
              <a:rPr lang="fr-FR" sz="2800" dirty="0" smtClean="0">
                <a:latin typeface="Arial" pitchFamily="34" charset="0"/>
                <a:ea typeface="Times New Roman" pitchFamily="18" charset="0"/>
                <a:cs typeface="Century Gothic" pitchFamily="34" charset="0"/>
              </a:rPr>
              <a:t>La question « Quel est le nombre de centaines contenues dans 25 017 ? » n’est pas mieux résolue.</a:t>
            </a:r>
          </a:p>
          <a:p>
            <a:pPr marL="0" indent="449263">
              <a:spcBef>
                <a:spcPct val="0"/>
              </a:spcBef>
              <a:buNone/>
              <a:defRPr/>
            </a:pPr>
            <a:endParaRPr lang="fr-FR" sz="2800" i="1" dirty="0" smtClean="0">
              <a:latin typeface="Arial" pitchFamily="34" charset="0"/>
              <a:ea typeface="Times New Roman" pitchFamily="18" charset="0"/>
              <a:cs typeface="Century Gothic" pitchFamily="34" charset="0"/>
            </a:endParaRPr>
          </a:p>
          <a:p>
            <a:pPr marL="0" indent="449263">
              <a:spcBef>
                <a:spcPct val="0"/>
              </a:spcBef>
              <a:buNone/>
              <a:defRPr/>
            </a:pPr>
            <a:r>
              <a:rPr lang="fr-FR" sz="2800" dirty="0" smtClean="0">
                <a:latin typeface="Arial" pitchFamily="34" charset="0"/>
                <a:ea typeface="Times New Roman" pitchFamily="18" charset="0"/>
                <a:cs typeface="Century Gothic" pitchFamily="34" charset="0"/>
              </a:rPr>
              <a:t>O</a:t>
            </a:r>
            <a:r>
              <a:rPr lang="fr-FR" sz="2800" dirty="0" smtClean="0">
                <a:latin typeface="Arial" pitchFamily="34" charset="0"/>
                <a:ea typeface="Times New Roman" pitchFamily="18" charset="0"/>
                <a:cs typeface="Century Gothic" pitchFamily="34" charset="0"/>
              </a:rPr>
              <a:t>n voit que les élèves auront souvent besoin d’inscrire les nombres dans un tableau de numération pour répondre à ces questions de numération.</a:t>
            </a:r>
            <a:endParaRPr lang="fr-FR" sz="2800" dirty="0" smtClean="0">
              <a:latin typeface="Arial" pitchFamily="34" charset="0"/>
              <a:ea typeface="Times New Roman" pitchFamily="18" charset="0"/>
              <a:cs typeface="Century Gothic" pitchFamily="34" charset="0"/>
            </a:endParaRPr>
          </a:p>
          <a:p>
            <a:pPr marL="0" indent="449263">
              <a:spcBef>
                <a:spcPct val="0"/>
              </a:spcBef>
              <a:buAutoNum type="arabicPlain" startAt="25"/>
              <a:defRPr/>
            </a:pPr>
            <a:endParaRPr lang="fr-FR" sz="2800" i="1" dirty="0" smtClean="0">
              <a:latin typeface="Arial" pitchFamily="34" charset="0"/>
              <a:ea typeface="Times New Roman" pitchFamily="18" charset="0"/>
              <a:cs typeface="Century Gothic" pitchFamily="34" charset="0"/>
            </a:endParaRPr>
          </a:p>
          <a:p>
            <a:pPr marL="0" indent="449263">
              <a:spcBef>
                <a:spcPct val="0"/>
              </a:spcBef>
              <a:buNone/>
              <a:defRPr/>
            </a:pPr>
            <a:endParaRPr lang="fr-FR" sz="2800" i="1" dirty="0" smtClean="0">
              <a:latin typeface="Arial" pitchFamily="34" charset="0"/>
              <a:ea typeface="Times New Roman" pitchFamily="18" charset="0"/>
              <a:cs typeface="Century Gothic" pitchFamily="34" charset="0"/>
            </a:endParaRPr>
          </a:p>
          <a:p>
            <a:pPr marL="0" indent="449263">
              <a:spcBef>
                <a:spcPct val="0"/>
              </a:spcBef>
              <a:buFontTx/>
              <a:buChar char="-"/>
              <a:defRPr/>
            </a:pPr>
            <a:endParaRPr lang="fr-FR" sz="2800" dirty="0" smtClean="0">
              <a:latin typeface="Arial" pitchFamily="34" charset="0"/>
              <a:ea typeface="Times New Roman" pitchFamily="18" charset="0"/>
              <a:cs typeface="Century Gothic" pitchFamily="34" charset="0"/>
            </a:endParaRPr>
          </a:p>
          <a:p>
            <a:pPr marL="0" indent="449263">
              <a:spcBef>
                <a:spcPct val="0"/>
              </a:spcBef>
              <a:buFontTx/>
              <a:buChar char="-"/>
              <a:defRPr/>
            </a:pPr>
            <a:endParaRPr lang="fr-FR" dirty="0" smtClean="0">
              <a:latin typeface="Arial" pitchFamily="34" charset="0"/>
              <a:ea typeface="Times New Roman" pitchFamily="18" charset="0"/>
              <a:cs typeface="Century Gothic" pitchFamily="34" charset="0"/>
            </a:endParaRPr>
          </a:p>
          <a:p>
            <a:pPr marL="0" indent="449263">
              <a:spcBef>
                <a:spcPct val="0"/>
              </a:spcBef>
              <a:buFontTx/>
              <a:buChar char="-"/>
              <a:defRPr/>
            </a:pPr>
            <a:endParaRPr lang="fr-FR" dirty="0" smtClean="0">
              <a:latin typeface="Arial" pitchFamily="34" charset="0"/>
              <a:cs typeface="Arial" pitchFamily="34" charset="0"/>
            </a:endParaRPr>
          </a:p>
          <a:p>
            <a:pPr marL="365760" indent="-283464" eaLnBrk="1" fontAlgn="auto" hangingPunct="1">
              <a:spcAft>
                <a:spcPts val="0"/>
              </a:spcAft>
              <a:buFont typeface="Wingdings 2"/>
              <a:buChar char=""/>
              <a:defRPr/>
            </a:pPr>
            <a:endParaRPr lang="fr-FR" dirty="0"/>
          </a:p>
        </p:txBody>
      </p:sp>
      <p:graphicFrame>
        <p:nvGraphicFramePr>
          <p:cNvPr id="4" name="Tableau 3"/>
          <p:cNvGraphicFramePr>
            <a:graphicFrameLocks noGrp="1"/>
          </p:cNvGraphicFramePr>
          <p:nvPr/>
        </p:nvGraphicFramePr>
        <p:xfrm>
          <a:off x="1691680" y="4869160"/>
          <a:ext cx="6095997" cy="1112520"/>
        </p:xfrm>
        <a:graphic>
          <a:graphicData uri="http://schemas.openxmlformats.org/drawingml/2006/table">
            <a:tbl>
              <a:tblPr firstRow="1" bandRow="1">
                <a:tableStyleId>{5C22544A-7EE6-4342-B048-85BDC9FD1C3A}</a:tableStyleId>
              </a:tblPr>
              <a:tblGrid>
                <a:gridCol w="677333"/>
                <a:gridCol w="677333"/>
                <a:gridCol w="677333"/>
                <a:gridCol w="677333"/>
                <a:gridCol w="677333"/>
                <a:gridCol w="677333"/>
                <a:gridCol w="677333"/>
                <a:gridCol w="677333"/>
                <a:gridCol w="677333"/>
              </a:tblGrid>
              <a:tr h="370840">
                <a:tc gridSpan="3">
                  <a:txBody>
                    <a:bodyPr/>
                    <a:lstStyle/>
                    <a:p>
                      <a:pPr algn="ctr"/>
                      <a:r>
                        <a:rPr lang="fr-FR" dirty="0" smtClean="0"/>
                        <a:t>Millions</a:t>
                      </a:r>
                      <a:endParaRPr lang="fr-FR" dirty="0"/>
                    </a:p>
                  </a:txBody>
                  <a:tcPr anchor="ctr"/>
                </a:tc>
                <a:tc hMerge="1">
                  <a:txBody>
                    <a:bodyPr/>
                    <a:lstStyle/>
                    <a:p>
                      <a:endParaRPr lang="fr-FR" dirty="0"/>
                    </a:p>
                  </a:txBody>
                  <a:tcPr/>
                </a:tc>
                <a:tc hMerge="1">
                  <a:txBody>
                    <a:bodyPr/>
                    <a:lstStyle/>
                    <a:p>
                      <a:endParaRPr lang="fr-FR" dirty="0"/>
                    </a:p>
                  </a:txBody>
                  <a:tcPr/>
                </a:tc>
                <a:tc gridSpan="3">
                  <a:txBody>
                    <a:bodyPr/>
                    <a:lstStyle/>
                    <a:p>
                      <a:pPr algn="ctr"/>
                      <a:r>
                        <a:rPr lang="fr-FR" dirty="0" smtClean="0"/>
                        <a:t>Milliers</a:t>
                      </a:r>
                      <a:endParaRPr lang="fr-FR" dirty="0"/>
                    </a:p>
                  </a:txBody>
                  <a:tcPr anchor="ctr"/>
                </a:tc>
                <a:tc hMerge="1">
                  <a:txBody>
                    <a:bodyPr/>
                    <a:lstStyle/>
                    <a:p>
                      <a:endParaRPr lang="fr-FR" dirty="0"/>
                    </a:p>
                  </a:txBody>
                  <a:tcPr/>
                </a:tc>
                <a:tc hMerge="1">
                  <a:txBody>
                    <a:bodyPr/>
                    <a:lstStyle/>
                    <a:p>
                      <a:endParaRPr lang="fr-FR" dirty="0"/>
                    </a:p>
                  </a:txBody>
                  <a:tcPr/>
                </a:tc>
                <a:tc gridSpan="3">
                  <a:txBody>
                    <a:bodyPr/>
                    <a:lstStyle/>
                    <a:p>
                      <a:pPr algn="ctr"/>
                      <a:r>
                        <a:rPr lang="fr-FR" dirty="0" smtClean="0"/>
                        <a:t>Unités</a:t>
                      </a:r>
                      <a:endParaRPr lang="fr-FR" dirty="0"/>
                    </a:p>
                  </a:txBody>
                  <a:tcPr anchor="ctr"/>
                </a:tc>
                <a:tc hMerge="1">
                  <a:txBody>
                    <a:bodyPr/>
                    <a:lstStyle/>
                    <a:p>
                      <a:endParaRPr lang="fr-FR" dirty="0"/>
                    </a:p>
                  </a:txBody>
                  <a:tcPr/>
                </a:tc>
                <a:tc hMerge="1">
                  <a:txBody>
                    <a:bodyPr/>
                    <a:lstStyle/>
                    <a:p>
                      <a:endParaRPr lang="fr-FR" dirty="0"/>
                    </a:p>
                  </a:txBody>
                  <a:tcPr/>
                </a:tc>
              </a:tr>
              <a:tr h="370840">
                <a:tc>
                  <a:txBody>
                    <a:bodyPr/>
                    <a:lstStyle/>
                    <a:p>
                      <a:pPr algn="ctr"/>
                      <a:r>
                        <a:rPr lang="fr-FR" dirty="0" smtClean="0"/>
                        <a:t>c</a:t>
                      </a:r>
                      <a:endParaRPr lang="fr-FR" dirty="0"/>
                    </a:p>
                  </a:txBody>
                  <a:tcPr anchor="ctr"/>
                </a:tc>
                <a:tc>
                  <a:txBody>
                    <a:bodyPr/>
                    <a:lstStyle/>
                    <a:p>
                      <a:pPr algn="ctr"/>
                      <a:r>
                        <a:rPr lang="fr-FR" dirty="0" smtClean="0"/>
                        <a:t>d</a:t>
                      </a:r>
                      <a:endParaRPr lang="fr-FR" dirty="0"/>
                    </a:p>
                  </a:txBody>
                  <a:tcPr anchor="ctr"/>
                </a:tc>
                <a:tc>
                  <a:txBody>
                    <a:bodyPr/>
                    <a:lstStyle/>
                    <a:p>
                      <a:pPr algn="ctr"/>
                      <a:r>
                        <a:rPr lang="fr-FR" dirty="0" smtClean="0"/>
                        <a:t>u</a:t>
                      </a:r>
                      <a:endParaRPr lang="fr-FR" dirty="0"/>
                    </a:p>
                  </a:txBody>
                  <a:tcPr anchor="ctr"/>
                </a:tc>
                <a:tc>
                  <a:txBody>
                    <a:bodyPr/>
                    <a:lstStyle/>
                    <a:p>
                      <a:pPr algn="ctr"/>
                      <a:r>
                        <a:rPr lang="fr-FR" dirty="0" smtClean="0"/>
                        <a:t>c</a:t>
                      </a:r>
                      <a:endParaRPr lang="fr-FR" dirty="0"/>
                    </a:p>
                  </a:txBody>
                  <a:tcPr anchor="ctr"/>
                </a:tc>
                <a:tc>
                  <a:txBody>
                    <a:bodyPr/>
                    <a:lstStyle/>
                    <a:p>
                      <a:pPr algn="ctr"/>
                      <a:r>
                        <a:rPr lang="fr-FR" dirty="0" smtClean="0"/>
                        <a:t>d</a:t>
                      </a:r>
                      <a:endParaRPr lang="fr-FR" dirty="0"/>
                    </a:p>
                  </a:txBody>
                  <a:tcPr anchor="ctr"/>
                </a:tc>
                <a:tc>
                  <a:txBody>
                    <a:bodyPr/>
                    <a:lstStyle/>
                    <a:p>
                      <a:pPr algn="ctr"/>
                      <a:r>
                        <a:rPr lang="fr-FR" dirty="0" smtClean="0"/>
                        <a:t>u</a:t>
                      </a:r>
                      <a:endParaRPr lang="fr-FR" dirty="0"/>
                    </a:p>
                  </a:txBody>
                  <a:tcPr anchor="ctr"/>
                </a:tc>
                <a:tc>
                  <a:txBody>
                    <a:bodyPr/>
                    <a:lstStyle/>
                    <a:p>
                      <a:pPr algn="ctr"/>
                      <a:r>
                        <a:rPr lang="fr-FR" dirty="0" smtClean="0"/>
                        <a:t>c</a:t>
                      </a:r>
                      <a:endParaRPr lang="fr-FR" dirty="0"/>
                    </a:p>
                  </a:txBody>
                  <a:tcPr anchor="ctr"/>
                </a:tc>
                <a:tc>
                  <a:txBody>
                    <a:bodyPr/>
                    <a:lstStyle/>
                    <a:p>
                      <a:pPr algn="ctr"/>
                      <a:r>
                        <a:rPr lang="fr-FR" dirty="0" smtClean="0"/>
                        <a:t>d</a:t>
                      </a:r>
                      <a:endParaRPr lang="fr-FR" dirty="0"/>
                    </a:p>
                  </a:txBody>
                  <a:tcPr anchor="ctr"/>
                </a:tc>
                <a:tc>
                  <a:txBody>
                    <a:bodyPr/>
                    <a:lstStyle/>
                    <a:p>
                      <a:pPr algn="ctr"/>
                      <a:r>
                        <a:rPr lang="fr-FR" dirty="0" smtClean="0"/>
                        <a:t>u</a:t>
                      </a:r>
                      <a:endParaRPr lang="fr-FR" dirty="0"/>
                    </a:p>
                  </a:txBody>
                  <a:tcPr anchor="ctr"/>
                </a:tc>
              </a:tr>
              <a:tr h="370840">
                <a:tc>
                  <a:txBody>
                    <a:bodyPr/>
                    <a:lstStyle/>
                    <a:p>
                      <a:pPr algn="ctr"/>
                      <a:endParaRPr lang="fr-FR"/>
                    </a:p>
                  </a:txBody>
                  <a:tcPr anchor="ctr"/>
                </a:tc>
                <a:tc>
                  <a:txBody>
                    <a:bodyPr/>
                    <a:lstStyle/>
                    <a:p>
                      <a:pPr algn="ctr"/>
                      <a:endParaRPr lang="fr-FR"/>
                    </a:p>
                  </a:txBody>
                  <a:tcPr anchor="ctr"/>
                </a:tc>
                <a:tc>
                  <a:txBody>
                    <a:bodyPr/>
                    <a:lstStyle/>
                    <a:p>
                      <a:pPr algn="ctr"/>
                      <a:endParaRPr lang="fr-FR"/>
                    </a:p>
                  </a:txBody>
                  <a:tcPr anchor="ctr"/>
                </a:tc>
                <a:tc>
                  <a:txBody>
                    <a:bodyPr/>
                    <a:lstStyle/>
                    <a:p>
                      <a:pPr algn="ctr"/>
                      <a:endParaRPr lang="fr-FR"/>
                    </a:p>
                  </a:txBody>
                  <a:tcPr anchor="ctr"/>
                </a:tc>
                <a:tc>
                  <a:txBody>
                    <a:bodyPr/>
                    <a:lstStyle/>
                    <a:p>
                      <a:pPr algn="ctr"/>
                      <a:r>
                        <a:rPr lang="fr-FR" dirty="0" smtClean="0"/>
                        <a:t>2</a:t>
                      </a:r>
                      <a:endParaRPr lang="fr-FR" dirty="0"/>
                    </a:p>
                  </a:txBody>
                  <a:tcPr anchor="ctr"/>
                </a:tc>
                <a:tc>
                  <a:txBody>
                    <a:bodyPr/>
                    <a:lstStyle/>
                    <a:p>
                      <a:pPr algn="ctr"/>
                      <a:r>
                        <a:rPr lang="fr-FR" dirty="0" smtClean="0"/>
                        <a:t>5</a:t>
                      </a:r>
                      <a:endParaRPr lang="fr-FR" dirty="0"/>
                    </a:p>
                  </a:txBody>
                  <a:tcPr anchor="ctr"/>
                </a:tc>
                <a:tc>
                  <a:txBody>
                    <a:bodyPr/>
                    <a:lstStyle/>
                    <a:p>
                      <a:pPr algn="ctr"/>
                      <a:r>
                        <a:rPr lang="fr-FR" dirty="0" smtClean="0"/>
                        <a:t>0</a:t>
                      </a:r>
                      <a:endParaRPr lang="fr-FR" dirty="0"/>
                    </a:p>
                  </a:txBody>
                  <a:tcPr anchor="ctr"/>
                </a:tc>
                <a:tc>
                  <a:txBody>
                    <a:bodyPr/>
                    <a:lstStyle/>
                    <a:p>
                      <a:pPr algn="ctr"/>
                      <a:r>
                        <a:rPr lang="fr-FR" dirty="0" smtClean="0"/>
                        <a:t>1</a:t>
                      </a:r>
                      <a:endParaRPr lang="fr-FR" dirty="0"/>
                    </a:p>
                  </a:txBody>
                  <a:tcPr anchor="ctr"/>
                </a:tc>
                <a:tc>
                  <a:txBody>
                    <a:bodyPr/>
                    <a:lstStyle/>
                    <a:p>
                      <a:pPr algn="ctr"/>
                      <a:r>
                        <a:rPr lang="fr-FR" dirty="0" smtClean="0"/>
                        <a:t>7</a:t>
                      </a:r>
                      <a:endParaRPr lang="fr-FR" dirty="0"/>
                    </a:p>
                  </a:txBody>
                  <a:tcPr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87624" y="332656"/>
            <a:ext cx="7956376" cy="6697712"/>
          </a:xfrm>
        </p:spPr>
        <p:txBody>
          <a:bodyPr>
            <a:normAutofit/>
          </a:bodyPr>
          <a:lstStyle/>
          <a:p>
            <a:pPr marL="0" indent="449263">
              <a:spcBef>
                <a:spcPct val="0"/>
              </a:spcBef>
              <a:buNone/>
              <a:defRPr/>
            </a:pPr>
            <a:endParaRPr lang="fr-FR" sz="2800" dirty="0" smtClean="0">
              <a:latin typeface="Arial" pitchFamily="34" charset="0"/>
              <a:ea typeface="Times New Roman" pitchFamily="18" charset="0"/>
              <a:cs typeface="Century Gothic" pitchFamily="34" charset="0"/>
            </a:endParaRPr>
          </a:p>
          <a:p>
            <a:pPr marL="0" indent="449263">
              <a:spcBef>
                <a:spcPct val="0"/>
              </a:spcBef>
              <a:buNone/>
              <a:defRPr/>
            </a:pPr>
            <a:r>
              <a:rPr lang="fr-FR" sz="2800" dirty="0" smtClean="0">
                <a:latin typeface="Arial" pitchFamily="34" charset="0"/>
                <a:ea typeface="Times New Roman" pitchFamily="18" charset="0"/>
                <a:cs typeface="Century Gothic" pitchFamily="34" charset="0"/>
              </a:rPr>
              <a:t>Le tableau de numération est abandonné quand les élèves sont capables de se repérer en </a:t>
            </a:r>
            <a:r>
              <a:rPr lang="fr-FR" sz="2800" b="1" dirty="0" smtClean="0">
                <a:latin typeface="Arial" pitchFamily="34" charset="0"/>
                <a:ea typeface="Times New Roman" pitchFamily="18" charset="0"/>
                <a:cs typeface="Century Gothic" pitchFamily="34" charset="0"/>
              </a:rPr>
              <a:t>découpant l’écriture d’un nombre en tranches de trois chiffres.</a:t>
            </a:r>
          </a:p>
          <a:p>
            <a:pPr marL="0" indent="449263">
              <a:spcBef>
                <a:spcPct val="0"/>
              </a:spcBef>
              <a:buNone/>
              <a:defRPr/>
            </a:pPr>
            <a:endParaRPr lang="fr-FR" sz="2800" b="1" dirty="0" smtClean="0">
              <a:latin typeface="Arial" pitchFamily="34" charset="0"/>
              <a:ea typeface="Times New Roman" pitchFamily="18" charset="0"/>
              <a:cs typeface="Century Gothic" pitchFamily="34" charset="0"/>
            </a:endParaRPr>
          </a:p>
          <a:p>
            <a:pPr marL="0" indent="449263">
              <a:spcBef>
                <a:spcPct val="0"/>
              </a:spcBef>
              <a:buNone/>
              <a:defRPr/>
            </a:pPr>
            <a:r>
              <a:rPr lang="fr-FR" sz="2800" dirty="0" smtClean="0">
                <a:latin typeface="Arial" pitchFamily="34" charset="0"/>
                <a:ea typeface="Times New Roman" pitchFamily="18" charset="0"/>
                <a:cs typeface="Century Gothic" pitchFamily="34" charset="0"/>
              </a:rPr>
              <a:t>Néanmoins, on comprend aussi pourquoi certains élèves vont finir par savoir remplir et utiliser un tel tableau de manière mécanique, pour eux l’activité restera formelle, sans signification. Pourront-ils un jour se passer de l’aide du tableau de numération ?</a:t>
            </a:r>
            <a:endParaRPr lang="fr-FR" sz="2800" dirty="0" smtClean="0">
              <a:latin typeface="Arial" pitchFamily="34" charset="0"/>
              <a:ea typeface="Times New Roman" pitchFamily="18" charset="0"/>
              <a:cs typeface="Century Gothic" pitchFamily="34" charset="0"/>
            </a:endParaRPr>
          </a:p>
          <a:p>
            <a:pPr marL="0" indent="449263">
              <a:spcBef>
                <a:spcPct val="0"/>
              </a:spcBef>
              <a:buAutoNum type="arabicPlain" startAt="25"/>
              <a:defRPr/>
            </a:pPr>
            <a:endParaRPr lang="fr-FR" sz="2800" i="1" dirty="0" smtClean="0">
              <a:latin typeface="Arial" pitchFamily="34" charset="0"/>
              <a:ea typeface="Times New Roman" pitchFamily="18" charset="0"/>
              <a:cs typeface="Century Gothic" pitchFamily="34" charset="0"/>
            </a:endParaRPr>
          </a:p>
          <a:p>
            <a:pPr marL="0" indent="449263">
              <a:spcBef>
                <a:spcPct val="0"/>
              </a:spcBef>
              <a:buNone/>
              <a:defRPr/>
            </a:pPr>
            <a:endParaRPr lang="fr-FR" sz="2800" i="1" dirty="0" smtClean="0">
              <a:latin typeface="Arial" pitchFamily="34" charset="0"/>
              <a:ea typeface="Times New Roman" pitchFamily="18" charset="0"/>
              <a:cs typeface="Century Gothic" pitchFamily="34" charset="0"/>
            </a:endParaRPr>
          </a:p>
          <a:p>
            <a:pPr marL="0" indent="449263">
              <a:spcBef>
                <a:spcPct val="0"/>
              </a:spcBef>
              <a:buFontTx/>
              <a:buChar char="-"/>
              <a:defRPr/>
            </a:pPr>
            <a:endParaRPr lang="fr-FR" sz="2800" dirty="0" smtClean="0">
              <a:latin typeface="Arial" pitchFamily="34" charset="0"/>
              <a:ea typeface="Times New Roman" pitchFamily="18" charset="0"/>
              <a:cs typeface="Century Gothic" pitchFamily="34" charset="0"/>
            </a:endParaRPr>
          </a:p>
          <a:p>
            <a:pPr marL="0" indent="449263">
              <a:spcBef>
                <a:spcPct val="0"/>
              </a:spcBef>
              <a:buFontTx/>
              <a:buChar char="-"/>
              <a:defRPr/>
            </a:pPr>
            <a:endParaRPr lang="fr-FR" dirty="0" smtClean="0">
              <a:latin typeface="Arial" pitchFamily="34" charset="0"/>
              <a:ea typeface="Times New Roman" pitchFamily="18" charset="0"/>
              <a:cs typeface="Century Gothic" pitchFamily="34" charset="0"/>
            </a:endParaRPr>
          </a:p>
          <a:p>
            <a:pPr marL="0" indent="449263">
              <a:spcBef>
                <a:spcPct val="0"/>
              </a:spcBef>
              <a:buFontTx/>
              <a:buChar char="-"/>
              <a:defRPr/>
            </a:pPr>
            <a:endParaRPr lang="fr-FR" dirty="0" smtClean="0">
              <a:latin typeface="Arial" pitchFamily="34" charset="0"/>
              <a:cs typeface="Arial" pitchFamily="34" charset="0"/>
            </a:endParaRPr>
          </a:p>
          <a:p>
            <a:pPr marL="365760" indent="-283464" eaLnBrk="1" fontAlgn="auto" hangingPunct="1">
              <a:spcAft>
                <a:spcPts val="0"/>
              </a:spcAft>
              <a:buFont typeface="Wingdings 2"/>
              <a:buChar char=""/>
              <a:defRPr/>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7096" y="0"/>
            <a:ext cx="8136904" cy="1143000"/>
          </a:xfrm>
        </p:spPr>
        <p:txBody>
          <a:bodyPr>
            <a:normAutofit fontScale="90000"/>
          </a:bodyPr>
          <a:lstStyle/>
          <a:p>
            <a:pPr eaLnBrk="1" fontAlgn="auto" hangingPunct="1">
              <a:spcAft>
                <a:spcPts val="0"/>
              </a:spcAft>
              <a:defRPr/>
            </a:pPr>
            <a:r>
              <a:rPr lang="fr-FR" b="1" u="sng" dirty="0" smtClean="0">
                <a:solidFill>
                  <a:schemeClr val="tx1"/>
                </a:solidFill>
                <a:effectLst/>
                <a:latin typeface="Arial" pitchFamily="34" charset="0"/>
                <a:ea typeface="Times New Roman" pitchFamily="18" charset="0"/>
                <a:cs typeface="Century Gothic" pitchFamily="34" charset="0"/>
              </a:rPr>
              <a:t>I. Les objectifs d’apprentissages</a:t>
            </a:r>
            <a:r>
              <a:rPr lang="fr-FR" b="1" dirty="0" smtClean="0">
                <a:solidFill>
                  <a:schemeClr val="tx1"/>
                </a:solidFill>
                <a:effectLst/>
                <a:latin typeface="Arial" pitchFamily="34" charset="0"/>
                <a:ea typeface="Times New Roman" pitchFamily="18" charset="0"/>
                <a:cs typeface="Century Gothic" pitchFamily="34" charset="0"/>
              </a:rPr>
              <a:t/>
            </a:r>
            <a:br>
              <a:rPr lang="fr-FR" b="1" dirty="0" smtClean="0">
                <a:solidFill>
                  <a:schemeClr val="tx1"/>
                </a:solidFill>
                <a:effectLst/>
                <a:latin typeface="Arial" pitchFamily="34" charset="0"/>
                <a:ea typeface="Times New Roman" pitchFamily="18" charset="0"/>
                <a:cs typeface="Century Gothic" pitchFamily="34" charset="0"/>
              </a:rPr>
            </a:br>
            <a:endParaRPr lang="fr-FR" dirty="0">
              <a:solidFill>
                <a:schemeClr val="tx2">
                  <a:satMod val="130000"/>
                </a:schemeClr>
              </a:solidFill>
            </a:endParaRPr>
          </a:p>
        </p:txBody>
      </p:sp>
      <p:sp>
        <p:nvSpPr>
          <p:cNvPr id="3" name="Espace réservé du contenu 2"/>
          <p:cNvSpPr>
            <a:spLocks noGrp="1"/>
          </p:cNvSpPr>
          <p:nvPr>
            <p:ph idx="1"/>
          </p:nvPr>
        </p:nvSpPr>
        <p:spPr>
          <a:xfrm>
            <a:off x="1187624" y="908720"/>
            <a:ext cx="7777162" cy="5689600"/>
          </a:xfrm>
        </p:spPr>
        <p:txBody>
          <a:bodyPr>
            <a:normAutofit lnSpcReduction="10000"/>
          </a:bodyPr>
          <a:lstStyle/>
          <a:p>
            <a:pPr marL="0" indent="449263">
              <a:spcBef>
                <a:spcPct val="0"/>
              </a:spcBef>
              <a:buAutoNum type="alphaLcParenR"/>
              <a:defRPr/>
            </a:pPr>
            <a:r>
              <a:rPr lang="fr-FR" sz="2800" u="sng" dirty="0" smtClean="0">
                <a:latin typeface="Arial" pitchFamily="34" charset="0"/>
                <a:ea typeface="Times New Roman" pitchFamily="18" charset="0"/>
                <a:cs typeface="Century Gothic" pitchFamily="34" charset="0"/>
              </a:rPr>
              <a:t>Les programmes.</a:t>
            </a:r>
          </a:p>
          <a:p>
            <a:pPr marL="0" indent="449263">
              <a:spcBef>
                <a:spcPct val="0"/>
              </a:spcBef>
              <a:buNone/>
              <a:defRPr/>
            </a:pPr>
            <a:endParaRPr lang="fr-FR" sz="2800" dirty="0" smtClean="0">
              <a:latin typeface="Arial" pitchFamily="34" charset="0"/>
              <a:ea typeface="Times New Roman" pitchFamily="18" charset="0"/>
              <a:cs typeface="Century Gothic" pitchFamily="34" charset="0"/>
            </a:endParaRPr>
          </a:p>
          <a:p>
            <a:pPr marL="0" indent="449263">
              <a:spcBef>
                <a:spcPct val="0"/>
              </a:spcBef>
              <a:buNone/>
              <a:defRPr/>
            </a:pPr>
            <a:r>
              <a:rPr lang="fr-FR" sz="2800" dirty="0" smtClean="0">
                <a:latin typeface="Arial" pitchFamily="34" charset="0"/>
                <a:ea typeface="Times New Roman" pitchFamily="18" charset="0"/>
                <a:cs typeface="Century Gothic" pitchFamily="34" charset="0"/>
              </a:rPr>
              <a:t>	</a:t>
            </a:r>
            <a:r>
              <a:rPr lang="fr-FR" sz="2800" dirty="0" smtClean="0">
                <a:latin typeface="Arial" pitchFamily="34" charset="0"/>
                <a:ea typeface="Times New Roman" pitchFamily="18" charset="0"/>
                <a:cs typeface="Century Gothic" pitchFamily="34" charset="0"/>
              </a:rPr>
              <a:t>En entrant au cycle 3, les élèves connaissent les nombres jusqu’à 1000 environ.</a:t>
            </a:r>
          </a:p>
          <a:p>
            <a:pPr marL="0" indent="449263">
              <a:spcBef>
                <a:spcPct val="0"/>
              </a:spcBef>
              <a:buNone/>
              <a:defRPr/>
            </a:pPr>
            <a:r>
              <a:rPr lang="fr-FR" sz="2800" dirty="0" smtClean="0">
                <a:latin typeface="Arial" pitchFamily="34" charset="0"/>
                <a:ea typeface="Times New Roman" pitchFamily="18" charset="0"/>
                <a:cs typeface="Century Gothic" pitchFamily="34" charset="0"/>
              </a:rPr>
              <a:t>Le travail sur les nombres consiste principalement à :</a:t>
            </a:r>
          </a:p>
          <a:p>
            <a:pPr marL="0" indent="449263">
              <a:spcBef>
                <a:spcPct val="0"/>
              </a:spcBef>
              <a:buFontTx/>
              <a:buChar char="-"/>
              <a:defRPr/>
            </a:pPr>
            <a:r>
              <a:rPr lang="fr-FR" sz="2800" dirty="0" smtClean="0">
                <a:latin typeface="Arial" pitchFamily="34" charset="0"/>
                <a:ea typeface="Times New Roman" pitchFamily="18" charset="0"/>
                <a:cs typeface="Century Gothic" pitchFamily="34" charset="0"/>
              </a:rPr>
              <a:t>Comprendre les règles de notre système de numération orale au-delà de 10000.</a:t>
            </a:r>
          </a:p>
          <a:p>
            <a:pPr marL="0" indent="449263">
              <a:spcBef>
                <a:spcPct val="0"/>
              </a:spcBef>
              <a:buFontTx/>
              <a:buChar char="-"/>
              <a:defRPr/>
            </a:pPr>
            <a:r>
              <a:rPr lang="fr-FR" sz="2800" dirty="0" smtClean="0">
                <a:latin typeface="Arial" pitchFamily="34" charset="0"/>
                <a:ea typeface="Times New Roman" pitchFamily="18" charset="0"/>
                <a:cs typeface="Century Gothic" pitchFamily="34" charset="0"/>
              </a:rPr>
              <a:t>À étendre aux nombres supérieurs à 10000 les règles de notre système de numération écrite.</a:t>
            </a:r>
          </a:p>
          <a:p>
            <a:pPr marL="0" indent="449263">
              <a:spcBef>
                <a:spcPct val="0"/>
              </a:spcBef>
              <a:buFontTx/>
              <a:buChar char="-"/>
              <a:defRPr/>
            </a:pPr>
            <a:r>
              <a:rPr lang="fr-FR" sz="2800" dirty="0" smtClean="0">
                <a:latin typeface="Arial" pitchFamily="34" charset="0"/>
                <a:ea typeface="Times New Roman" pitchFamily="18" charset="0"/>
                <a:cs typeface="Century Gothic" pitchFamily="34" charset="0"/>
              </a:rPr>
              <a:t>A savoir utiliser les propriétés de notre système de numération pour résoudre des problèmes.</a:t>
            </a:r>
            <a:endParaRPr lang="fr-FR" sz="2800" dirty="0" smtClean="0">
              <a:latin typeface="Arial" pitchFamily="34" charset="0"/>
              <a:ea typeface="Times New Roman" pitchFamily="18" charset="0"/>
              <a:cs typeface="Century Gothic" pitchFamily="34" charset="0"/>
            </a:endParaRPr>
          </a:p>
          <a:p>
            <a:pPr marL="0" indent="449263">
              <a:spcBef>
                <a:spcPct val="0"/>
              </a:spcBef>
              <a:buNone/>
              <a:defRPr/>
            </a:pPr>
            <a:endParaRPr lang="fr-FR" sz="2800" dirty="0">
              <a:latin typeface="Arial" pitchFamily="34" charset="0"/>
              <a:ea typeface="Times New Roman" pitchFamily="18" charset="0"/>
              <a:cs typeface="Century Gothic" pitchFamily="34" charset="0"/>
            </a:endParaRPr>
          </a:p>
          <a:p>
            <a:pPr marL="0" indent="449263">
              <a:spcBef>
                <a:spcPct val="0"/>
              </a:spcBef>
              <a:buFontTx/>
              <a:buChar char="-"/>
              <a:defRPr/>
            </a:pPr>
            <a:endParaRPr lang="fr-FR" sz="2800" dirty="0" smtClean="0">
              <a:latin typeface="Arial" pitchFamily="34" charset="0"/>
              <a:ea typeface="Times New Roman" pitchFamily="18" charset="0"/>
              <a:cs typeface="Century Gothic" pitchFamily="34" charset="0"/>
            </a:endParaRPr>
          </a:p>
          <a:p>
            <a:pPr marL="0" indent="449263">
              <a:spcBef>
                <a:spcPct val="0"/>
              </a:spcBef>
              <a:buFontTx/>
              <a:buChar char="-"/>
              <a:defRPr/>
            </a:pPr>
            <a:endParaRPr lang="fr-FR" sz="2800" dirty="0" smtClean="0">
              <a:latin typeface="Arial" pitchFamily="34" charset="0"/>
              <a:ea typeface="Times New Roman" pitchFamily="18" charset="0"/>
              <a:cs typeface="Century Gothic" pitchFamily="34" charset="0"/>
            </a:endParaRPr>
          </a:p>
          <a:p>
            <a:pPr marL="0" indent="449263">
              <a:spcBef>
                <a:spcPct val="0"/>
              </a:spcBef>
              <a:buFontTx/>
              <a:buChar char="-"/>
              <a:defRPr/>
            </a:pPr>
            <a:endParaRPr lang="fr-FR" dirty="0" smtClean="0">
              <a:latin typeface="Arial" pitchFamily="34" charset="0"/>
              <a:ea typeface="Times New Roman" pitchFamily="18" charset="0"/>
              <a:cs typeface="Century Gothic" pitchFamily="34" charset="0"/>
            </a:endParaRPr>
          </a:p>
          <a:p>
            <a:pPr marL="0" indent="449263">
              <a:spcBef>
                <a:spcPct val="0"/>
              </a:spcBef>
              <a:buFontTx/>
              <a:buChar char="-"/>
              <a:defRPr/>
            </a:pPr>
            <a:endParaRPr lang="fr-FR" dirty="0" smtClean="0">
              <a:latin typeface="Arial" pitchFamily="34" charset="0"/>
              <a:cs typeface="Arial" pitchFamily="34" charset="0"/>
            </a:endParaRPr>
          </a:p>
          <a:p>
            <a:pPr marL="365760" indent="-283464" eaLnBrk="1" fontAlgn="auto" hangingPunct="1">
              <a:spcAft>
                <a:spcPts val="0"/>
              </a:spcAft>
              <a:buFont typeface="Wingdings 2"/>
              <a:buChar char=""/>
              <a:defRPr/>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87624" y="188640"/>
            <a:ext cx="7956376" cy="6841728"/>
          </a:xfrm>
        </p:spPr>
        <p:txBody>
          <a:bodyPr>
            <a:normAutofit/>
          </a:bodyPr>
          <a:lstStyle/>
          <a:p>
            <a:pPr marL="0" indent="449263">
              <a:spcBef>
                <a:spcPct val="0"/>
              </a:spcBef>
              <a:buNone/>
              <a:defRPr/>
            </a:pPr>
            <a:r>
              <a:rPr lang="fr-FR" sz="2400" u="sng" dirty="0" smtClean="0">
                <a:latin typeface="Arial" pitchFamily="34" charset="0"/>
                <a:ea typeface="Times New Roman" pitchFamily="18" charset="0"/>
                <a:cs typeface="Century Gothic" pitchFamily="34" charset="0"/>
              </a:rPr>
              <a:t>b/ </a:t>
            </a:r>
            <a:r>
              <a:rPr lang="fr-FR" sz="2400" u="sng" dirty="0" smtClean="0">
                <a:latin typeface="Arial" pitchFamily="34" charset="0"/>
                <a:ea typeface="Times New Roman" pitchFamily="18" charset="0"/>
                <a:cs typeface="Century Gothic" pitchFamily="34" charset="0"/>
              </a:rPr>
              <a:t>N</a:t>
            </a:r>
            <a:r>
              <a:rPr lang="fr-FR" sz="2400" u="sng" dirty="0" smtClean="0">
                <a:latin typeface="Arial" pitchFamily="34" charset="0"/>
                <a:ea typeface="Times New Roman" pitchFamily="18" charset="0"/>
                <a:cs typeface="Century Gothic" pitchFamily="34" charset="0"/>
              </a:rPr>
              <a:t>umération verbale (orale ou écrite).</a:t>
            </a:r>
            <a:endParaRPr lang="fr-FR" sz="2400" u="sng" dirty="0" smtClean="0">
              <a:latin typeface="Arial" pitchFamily="34" charset="0"/>
              <a:ea typeface="Times New Roman" pitchFamily="18" charset="0"/>
              <a:cs typeface="Century Gothic" pitchFamily="34" charset="0"/>
            </a:endParaRPr>
          </a:p>
          <a:p>
            <a:pPr marL="0" indent="449263">
              <a:spcBef>
                <a:spcPct val="0"/>
              </a:spcBef>
              <a:buNone/>
              <a:defRPr/>
            </a:pPr>
            <a:endParaRPr lang="fr-FR" sz="2400" dirty="0" smtClean="0">
              <a:latin typeface="Arial" pitchFamily="34" charset="0"/>
              <a:ea typeface="Times New Roman" pitchFamily="18" charset="0"/>
              <a:cs typeface="Century Gothic" pitchFamily="34" charset="0"/>
            </a:endParaRPr>
          </a:p>
          <a:p>
            <a:pPr marL="0" indent="449263">
              <a:spcBef>
                <a:spcPct val="0"/>
              </a:spcBef>
              <a:buNone/>
              <a:defRPr/>
            </a:pPr>
            <a:r>
              <a:rPr lang="fr-FR" sz="2400" dirty="0" smtClean="0">
                <a:latin typeface="Arial" pitchFamily="34" charset="0"/>
                <a:ea typeface="Times New Roman" pitchFamily="18" charset="0"/>
                <a:cs typeface="Century Gothic" pitchFamily="34" charset="0"/>
              </a:rPr>
              <a:t>Dans la numération avec les mots, de nouvelles difficultés apparaissent puisque, au cycl</a:t>
            </a:r>
            <a:r>
              <a:rPr lang="fr-FR" sz="2400" dirty="0" smtClean="0">
                <a:latin typeface="Arial" pitchFamily="34" charset="0"/>
                <a:ea typeface="Times New Roman" pitchFamily="18" charset="0"/>
                <a:cs typeface="Century Gothic" pitchFamily="34" charset="0"/>
              </a:rPr>
              <a:t>e 3, le passage de l’écriture en lettres à l’écriture en chiffres (ou le passage inverse) met en jeu, pour les nombres supérieurs à 10000, une base de numération égale à 1000.</a:t>
            </a:r>
          </a:p>
          <a:p>
            <a:pPr marL="0" indent="449263">
              <a:spcBef>
                <a:spcPct val="0"/>
              </a:spcBef>
              <a:buNone/>
              <a:defRPr/>
            </a:pPr>
            <a:r>
              <a:rPr lang="fr-FR" sz="2400" i="1" dirty="0" smtClean="0">
                <a:latin typeface="Arial" pitchFamily="34" charset="0"/>
                <a:ea typeface="Times New Roman" pitchFamily="18" charset="0"/>
                <a:cs typeface="Century Gothic" pitchFamily="34" charset="0"/>
              </a:rPr>
              <a:t>En effet, un nombre écrit en lettres  se décompose en un certain nombre :</a:t>
            </a:r>
          </a:p>
          <a:p>
            <a:pPr marL="0" indent="449263">
              <a:spcBef>
                <a:spcPct val="0"/>
              </a:spcBef>
              <a:buFontTx/>
              <a:buChar char="-"/>
              <a:defRPr/>
            </a:pPr>
            <a:r>
              <a:rPr lang="fr-FR" sz="2400" i="1" dirty="0" smtClean="0">
                <a:latin typeface="Arial" pitchFamily="34" charset="0"/>
                <a:ea typeface="Times New Roman" pitchFamily="18" charset="0"/>
                <a:cs typeface="Century Gothic" pitchFamily="34" charset="0"/>
              </a:rPr>
              <a:t>d’unités,</a:t>
            </a:r>
          </a:p>
          <a:p>
            <a:pPr marL="0" indent="449263">
              <a:spcBef>
                <a:spcPct val="0"/>
              </a:spcBef>
              <a:buFontTx/>
              <a:buChar char="-"/>
              <a:defRPr/>
            </a:pPr>
            <a:r>
              <a:rPr lang="fr-FR" sz="2400" i="1" dirty="0" smtClean="0">
                <a:latin typeface="Arial" pitchFamily="34" charset="0"/>
                <a:ea typeface="Times New Roman" pitchFamily="18" charset="0"/>
                <a:cs typeface="Century Gothic" pitchFamily="34" charset="0"/>
              </a:rPr>
              <a:t>De milliers (1 millier = 1000 </a:t>
            </a:r>
            <a:r>
              <a:rPr lang="fr-FR" sz="2400" i="1" dirty="0" smtClean="0">
                <a:latin typeface="Arial" pitchFamily="34" charset="0"/>
                <a:ea typeface="Times New Roman" pitchFamily="18" charset="0"/>
                <a:cs typeface="Century Gothic" pitchFamily="34" charset="0"/>
              </a:rPr>
              <a:t>= </a:t>
            </a:r>
            <a:r>
              <a:rPr lang="fr-FR" sz="2400" i="1" dirty="0" smtClean="0">
                <a:latin typeface="Arial" pitchFamily="34" charset="0"/>
                <a:ea typeface="Times New Roman" pitchFamily="18" charset="0"/>
                <a:cs typeface="Century Gothic" pitchFamily="34" charset="0"/>
              </a:rPr>
              <a:t>10</a:t>
            </a:r>
            <a:r>
              <a:rPr lang="fr-FR" sz="2400" i="1" baseline="30000" dirty="0" smtClean="0">
                <a:latin typeface="Arial" pitchFamily="34" charset="0"/>
                <a:ea typeface="Times New Roman" pitchFamily="18" charset="0"/>
                <a:cs typeface="Century Gothic" pitchFamily="34" charset="0"/>
              </a:rPr>
              <a:t>3</a:t>
            </a:r>
            <a:r>
              <a:rPr lang="fr-FR" sz="2400" i="1" dirty="0" smtClean="0">
                <a:latin typeface="Arial" pitchFamily="34" charset="0"/>
                <a:ea typeface="Times New Roman" pitchFamily="18" charset="0"/>
                <a:cs typeface="Century Gothic" pitchFamily="34" charset="0"/>
              </a:rPr>
              <a:t>)</a:t>
            </a:r>
            <a:endParaRPr lang="fr-FR" sz="2400" i="1" dirty="0" smtClean="0">
              <a:latin typeface="Arial" pitchFamily="34" charset="0"/>
              <a:ea typeface="Times New Roman" pitchFamily="18" charset="0"/>
              <a:cs typeface="Century Gothic" pitchFamily="34" charset="0"/>
            </a:endParaRPr>
          </a:p>
          <a:p>
            <a:pPr marL="0" indent="449263">
              <a:spcBef>
                <a:spcPct val="0"/>
              </a:spcBef>
              <a:buFontTx/>
              <a:buChar char="-"/>
              <a:defRPr/>
            </a:pPr>
            <a:r>
              <a:rPr lang="fr-FR" sz="2400" i="1" dirty="0" smtClean="0">
                <a:latin typeface="Arial" pitchFamily="34" charset="0"/>
                <a:ea typeface="Times New Roman" pitchFamily="18" charset="0"/>
                <a:cs typeface="Century Gothic" pitchFamily="34" charset="0"/>
              </a:rPr>
              <a:t>De millions (1 million = mille fois mille = 1000² =</a:t>
            </a:r>
            <a:r>
              <a:rPr lang="fr-FR" sz="2400" i="1" dirty="0" smtClean="0">
                <a:latin typeface="Arial" pitchFamily="34" charset="0"/>
                <a:ea typeface="Times New Roman" pitchFamily="18" charset="0"/>
                <a:cs typeface="Century Gothic" pitchFamily="34" charset="0"/>
              </a:rPr>
              <a:t> </a:t>
            </a:r>
            <a:r>
              <a:rPr lang="fr-FR" sz="2400" i="1" dirty="0" smtClean="0">
                <a:latin typeface="Arial" pitchFamily="34" charset="0"/>
                <a:ea typeface="Times New Roman" pitchFamily="18" charset="0"/>
                <a:cs typeface="Century Gothic" pitchFamily="34" charset="0"/>
              </a:rPr>
              <a:t>10</a:t>
            </a:r>
            <a:r>
              <a:rPr lang="fr-FR" sz="2400" i="1" baseline="30000" dirty="0" smtClean="0">
                <a:latin typeface="Arial" pitchFamily="34" charset="0"/>
                <a:ea typeface="Times New Roman" pitchFamily="18" charset="0"/>
                <a:cs typeface="Century Gothic" pitchFamily="34" charset="0"/>
              </a:rPr>
              <a:t>6</a:t>
            </a:r>
            <a:r>
              <a:rPr lang="fr-FR" sz="2400" i="1" dirty="0" smtClean="0">
                <a:latin typeface="Arial" pitchFamily="34" charset="0"/>
                <a:ea typeface="Times New Roman" pitchFamily="18" charset="0"/>
                <a:cs typeface="Century Gothic" pitchFamily="34" charset="0"/>
              </a:rPr>
              <a:t>) </a:t>
            </a:r>
          </a:p>
          <a:p>
            <a:pPr marL="0" indent="449263">
              <a:spcBef>
                <a:spcPct val="0"/>
              </a:spcBef>
              <a:buFontTx/>
              <a:buChar char="-"/>
              <a:defRPr/>
            </a:pPr>
            <a:r>
              <a:rPr lang="fr-FR" sz="2400" i="1" dirty="0" smtClean="0">
                <a:latin typeface="Arial" pitchFamily="34" charset="0"/>
                <a:ea typeface="Times New Roman" pitchFamily="18" charset="0"/>
                <a:cs typeface="Century Gothic" pitchFamily="34" charset="0"/>
              </a:rPr>
              <a:t>Des milliards ( 1 milliard = mille fois un million </a:t>
            </a:r>
            <a:r>
              <a:rPr lang="fr-FR" sz="2400" i="1" dirty="0" smtClean="0">
                <a:latin typeface="Arial" pitchFamily="34" charset="0"/>
                <a:ea typeface="Times New Roman" pitchFamily="18" charset="0"/>
                <a:cs typeface="Century Gothic" pitchFamily="34" charset="0"/>
              </a:rPr>
              <a:t>= </a:t>
            </a:r>
            <a:r>
              <a:rPr lang="fr-FR" sz="2400" i="1" dirty="0" smtClean="0">
                <a:latin typeface="Arial" pitchFamily="34" charset="0"/>
                <a:ea typeface="Times New Roman" pitchFamily="18" charset="0"/>
                <a:cs typeface="Century Gothic" pitchFamily="34" charset="0"/>
              </a:rPr>
              <a:t>1000</a:t>
            </a:r>
            <a:r>
              <a:rPr lang="fr-FR" sz="2400" i="1" baseline="30000" dirty="0" smtClean="0">
                <a:latin typeface="Arial" pitchFamily="34" charset="0"/>
                <a:ea typeface="Times New Roman" pitchFamily="18" charset="0"/>
                <a:cs typeface="Century Gothic" pitchFamily="34" charset="0"/>
              </a:rPr>
              <a:t>3</a:t>
            </a:r>
            <a:r>
              <a:rPr lang="fr-FR" sz="2400" i="1" dirty="0" smtClean="0">
                <a:latin typeface="Arial" pitchFamily="34" charset="0"/>
                <a:ea typeface="Times New Roman" pitchFamily="18" charset="0"/>
                <a:cs typeface="Century Gothic" pitchFamily="34" charset="0"/>
              </a:rPr>
              <a:t> = 10</a:t>
            </a:r>
            <a:r>
              <a:rPr lang="fr-FR" sz="2400" i="1" baseline="30000" dirty="0" smtClean="0">
                <a:latin typeface="Arial" pitchFamily="34" charset="0"/>
                <a:ea typeface="Times New Roman" pitchFamily="18" charset="0"/>
                <a:cs typeface="Century Gothic" pitchFamily="34" charset="0"/>
              </a:rPr>
              <a:t>9 </a:t>
            </a:r>
            <a:r>
              <a:rPr lang="fr-FR" sz="2400" i="1" dirty="0" smtClean="0">
                <a:latin typeface="Arial" pitchFamily="34" charset="0"/>
                <a:ea typeface="Times New Roman" pitchFamily="18" charset="0"/>
                <a:cs typeface="Century Gothic" pitchFamily="34" charset="0"/>
              </a:rPr>
              <a:t> )</a:t>
            </a:r>
          </a:p>
          <a:p>
            <a:pPr marL="0" indent="449263">
              <a:spcBef>
                <a:spcPct val="0"/>
              </a:spcBef>
              <a:buNone/>
              <a:defRPr/>
            </a:pPr>
            <a:endParaRPr lang="fr-FR" sz="2400" i="1" dirty="0" smtClean="0">
              <a:latin typeface="Arial" pitchFamily="34" charset="0"/>
              <a:ea typeface="Times New Roman" pitchFamily="18" charset="0"/>
              <a:cs typeface="Century Gothic" pitchFamily="34" charset="0"/>
            </a:endParaRPr>
          </a:p>
          <a:p>
            <a:pPr marL="0" indent="449263">
              <a:spcBef>
                <a:spcPct val="0"/>
              </a:spcBef>
              <a:buNone/>
              <a:defRPr/>
            </a:pPr>
            <a:r>
              <a:rPr lang="fr-FR" sz="2400" i="1" dirty="0" smtClean="0">
                <a:latin typeface="Arial" pitchFamily="34" charset="0"/>
                <a:ea typeface="Times New Roman" pitchFamily="18" charset="0"/>
                <a:cs typeface="Century Gothic" pitchFamily="34" charset="0"/>
              </a:rPr>
              <a:t>Chaque mot « mille », « million » , « milliard » correspond à une puissance de 1 000.</a:t>
            </a:r>
            <a:endParaRPr lang="fr-FR" sz="2400" i="1" dirty="0" smtClean="0">
              <a:latin typeface="Arial" pitchFamily="34" charset="0"/>
              <a:ea typeface="Times New Roman" pitchFamily="18" charset="0"/>
              <a:cs typeface="Century Gothic" pitchFamily="34" charset="0"/>
            </a:endParaRPr>
          </a:p>
          <a:p>
            <a:pPr marL="0" indent="449263">
              <a:spcBef>
                <a:spcPct val="0"/>
              </a:spcBef>
              <a:buNone/>
              <a:defRPr/>
            </a:pPr>
            <a:endParaRPr lang="fr-FR" sz="2800" i="1" dirty="0" smtClean="0">
              <a:latin typeface="Arial" pitchFamily="34" charset="0"/>
              <a:ea typeface="Times New Roman" pitchFamily="18" charset="0"/>
              <a:cs typeface="Century Gothic" pitchFamily="34" charset="0"/>
            </a:endParaRPr>
          </a:p>
          <a:p>
            <a:pPr marL="0" indent="449263">
              <a:spcBef>
                <a:spcPct val="0"/>
              </a:spcBef>
              <a:buFontTx/>
              <a:buChar char="-"/>
              <a:defRPr/>
            </a:pPr>
            <a:endParaRPr lang="fr-FR" sz="2800" dirty="0" smtClean="0">
              <a:latin typeface="Arial" pitchFamily="34" charset="0"/>
              <a:ea typeface="Times New Roman" pitchFamily="18" charset="0"/>
              <a:cs typeface="Century Gothic" pitchFamily="34" charset="0"/>
            </a:endParaRPr>
          </a:p>
          <a:p>
            <a:pPr marL="0" indent="449263">
              <a:spcBef>
                <a:spcPct val="0"/>
              </a:spcBef>
              <a:buFontTx/>
              <a:buChar char="-"/>
              <a:defRPr/>
            </a:pPr>
            <a:endParaRPr lang="fr-FR" dirty="0" smtClean="0">
              <a:latin typeface="Arial" pitchFamily="34" charset="0"/>
              <a:ea typeface="Times New Roman" pitchFamily="18" charset="0"/>
              <a:cs typeface="Century Gothic" pitchFamily="34" charset="0"/>
            </a:endParaRPr>
          </a:p>
          <a:p>
            <a:pPr marL="0" indent="449263">
              <a:spcBef>
                <a:spcPct val="0"/>
              </a:spcBef>
              <a:buFontTx/>
              <a:buChar char="-"/>
              <a:defRPr/>
            </a:pPr>
            <a:endParaRPr lang="fr-FR" dirty="0" smtClean="0">
              <a:latin typeface="Arial" pitchFamily="34" charset="0"/>
              <a:cs typeface="Arial" pitchFamily="34" charset="0"/>
            </a:endParaRPr>
          </a:p>
          <a:p>
            <a:pPr marL="365760" indent="-283464" eaLnBrk="1" fontAlgn="auto" hangingPunct="1">
              <a:spcAft>
                <a:spcPts val="0"/>
              </a:spcAft>
              <a:buFont typeface="Wingdings 2"/>
              <a:buChar char=""/>
              <a:defRPr/>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87624" y="188640"/>
            <a:ext cx="7956376" cy="6841728"/>
          </a:xfrm>
        </p:spPr>
        <p:txBody>
          <a:bodyPr>
            <a:normAutofit/>
          </a:bodyPr>
          <a:lstStyle/>
          <a:p>
            <a:pPr marL="0" indent="449263">
              <a:spcBef>
                <a:spcPct val="0"/>
              </a:spcBef>
              <a:buNone/>
              <a:defRPr/>
            </a:pPr>
            <a:endParaRPr lang="fr-FR" sz="2400" dirty="0" smtClean="0">
              <a:latin typeface="Arial" pitchFamily="34" charset="0"/>
              <a:ea typeface="Times New Roman" pitchFamily="18" charset="0"/>
              <a:cs typeface="Century Gothic" pitchFamily="34" charset="0"/>
            </a:endParaRPr>
          </a:p>
          <a:p>
            <a:pPr marL="0" indent="449263">
              <a:spcBef>
                <a:spcPct val="0"/>
              </a:spcBef>
              <a:buNone/>
              <a:defRPr/>
            </a:pPr>
            <a:r>
              <a:rPr lang="fr-FR" sz="2400" dirty="0" smtClean="0">
                <a:latin typeface="Arial" pitchFamily="34" charset="0"/>
                <a:ea typeface="Times New Roman" pitchFamily="18" charset="0"/>
                <a:cs typeface="Century Gothic" pitchFamily="34" charset="0"/>
              </a:rPr>
              <a:t>Les mots situés avant « mille », avant « millions » et avant « milliards » sont des </a:t>
            </a:r>
            <a:r>
              <a:rPr lang="fr-FR" sz="2400" b="1" dirty="0" smtClean="0">
                <a:latin typeface="Arial" pitchFamily="34" charset="0"/>
                <a:ea typeface="Times New Roman" pitchFamily="18" charset="0"/>
                <a:cs typeface="Century Gothic" pitchFamily="34" charset="0"/>
              </a:rPr>
              <a:t>multiplicateurs.</a:t>
            </a:r>
            <a:endParaRPr lang="fr-FR" sz="2800" b="1" i="1" dirty="0" smtClean="0">
              <a:latin typeface="Arial" pitchFamily="34" charset="0"/>
              <a:ea typeface="Times New Roman" pitchFamily="18" charset="0"/>
              <a:cs typeface="Century Gothic" pitchFamily="34" charset="0"/>
            </a:endParaRPr>
          </a:p>
          <a:p>
            <a:pPr marL="0" indent="449263">
              <a:spcBef>
                <a:spcPct val="0"/>
              </a:spcBef>
              <a:buFontTx/>
              <a:buChar char="-"/>
              <a:defRPr/>
            </a:pPr>
            <a:endParaRPr lang="fr-FR" sz="2800" dirty="0" smtClean="0">
              <a:latin typeface="Arial" pitchFamily="34" charset="0"/>
              <a:ea typeface="Times New Roman" pitchFamily="18" charset="0"/>
              <a:cs typeface="Century Gothic" pitchFamily="34" charset="0"/>
            </a:endParaRPr>
          </a:p>
          <a:p>
            <a:pPr marL="0" indent="449263">
              <a:spcBef>
                <a:spcPct val="0"/>
              </a:spcBef>
              <a:buNone/>
              <a:defRPr/>
            </a:pPr>
            <a:r>
              <a:rPr lang="fr-FR" dirty="0" smtClean="0">
                <a:latin typeface="Arial" pitchFamily="34" charset="0"/>
                <a:ea typeface="Times New Roman" pitchFamily="18" charset="0"/>
                <a:cs typeface="Century Gothic" pitchFamily="34" charset="0"/>
              </a:rPr>
              <a:t>	Par exemple :</a:t>
            </a:r>
          </a:p>
          <a:p>
            <a:pPr marL="0" indent="449263">
              <a:spcBef>
                <a:spcPct val="0"/>
              </a:spcBef>
              <a:buFontTx/>
              <a:buChar char="-"/>
              <a:defRPr/>
            </a:pPr>
            <a:endParaRPr lang="fr-FR" dirty="0" smtClean="0">
              <a:latin typeface="Arial" pitchFamily="34" charset="0"/>
              <a:ea typeface="Times New Roman" pitchFamily="18" charset="0"/>
              <a:cs typeface="Century Gothic" pitchFamily="34" charset="0"/>
            </a:endParaRPr>
          </a:p>
          <a:p>
            <a:pPr marL="0" indent="449263">
              <a:spcBef>
                <a:spcPct val="0"/>
              </a:spcBef>
              <a:buNone/>
              <a:defRPr/>
            </a:pPr>
            <a:r>
              <a:rPr lang="fr-FR" dirty="0" smtClean="0">
                <a:latin typeface="Arial" pitchFamily="34" charset="0"/>
                <a:ea typeface="Times New Roman" pitchFamily="18" charset="0"/>
                <a:cs typeface="Century Gothic" pitchFamily="34" charset="0"/>
              </a:rPr>
              <a:t>	Quarante-trois millions cinquante-cinq mille quarante-deux signifie :</a:t>
            </a:r>
          </a:p>
          <a:p>
            <a:pPr marL="0" indent="449263">
              <a:spcBef>
                <a:spcPct val="0"/>
              </a:spcBef>
              <a:buNone/>
              <a:defRPr/>
            </a:pPr>
            <a:endParaRPr lang="fr-FR" dirty="0" smtClean="0">
              <a:latin typeface="Arial" pitchFamily="34" charset="0"/>
              <a:ea typeface="Times New Roman" pitchFamily="18" charset="0"/>
              <a:cs typeface="Century Gothic" pitchFamily="34" charset="0"/>
            </a:endParaRPr>
          </a:p>
          <a:p>
            <a:pPr marL="0" indent="449263">
              <a:spcBef>
                <a:spcPct val="0"/>
              </a:spcBef>
              <a:buNone/>
              <a:defRPr/>
            </a:pPr>
            <a:r>
              <a:rPr lang="fr-FR" dirty="0" smtClean="0">
                <a:latin typeface="Arial" pitchFamily="34" charset="0"/>
                <a:ea typeface="Times New Roman" pitchFamily="18" charset="0"/>
                <a:cs typeface="Century Gothic" pitchFamily="34" charset="0"/>
              </a:rPr>
              <a:t>	43x1million + 55xmille+42.</a:t>
            </a:r>
          </a:p>
          <a:p>
            <a:pPr marL="0" indent="449263">
              <a:spcBef>
                <a:spcPct val="0"/>
              </a:spcBef>
              <a:buNone/>
              <a:defRPr/>
            </a:pPr>
            <a:endParaRPr lang="fr-FR" dirty="0" smtClean="0">
              <a:latin typeface="Arial" pitchFamily="34" charset="0"/>
              <a:ea typeface="Times New Roman" pitchFamily="18" charset="0"/>
              <a:cs typeface="Century Gothic" pitchFamily="34" charset="0"/>
            </a:endParaRPr>
          </a:p>
          <a:p>
            <a:pPr marL="0" indent="449263">
              <a:spcBef>
                <a:spcPct val="0"/>
              </a:spcBef>
              <a:buNone/>
              <a:defRPr/>
            </a:pPr>
            <a:r>
              <a:rPr lang="fr-FR" dirty="0" smtClean="0">
                <a:latin typeface="Arial" pitchFamily="34" charset="0"/>
                <a:ea typeface="Times New Roman" pitchFamily="18" charset="0"/>
                <a:cs typeface="Century Gothic" pitchFamily="34" charset="0"/>
              </a:rPr>
              <a:t>	Donc  43000000 + 55000 + 42</a:t>
            </a:r>
          </a:p>
          <a:p>
            <a:pPr marL="0" indent="449263">
              <a:spcBef>
                <a:spcPct val="0"/>
              </a:spcBef>
              <a:buNone/>
              <a:defRPr/>
            </a:pPr>
            <a:endParaRPr lang="fr-FR" dirty="0" smtClean="0">
              <a:latin typeface="Arial" pitchFamily="34" charset="0"/>
              <a:ea typeface="Times New Roman" pitchFamily="18" charset="0"/>
              <a:cs typeface="Century Gothic" pitchFamily="34" charset="0"/>
            </a:endParaRPr>
          </a:p>
          <a:p>
            <a:pPr marL="0" indent="449263">
              <a:spcBef>
                <a:spcPct val="0"/>
              </a:spcBef>
              <a:buNone/>
              <a:defRPr/>
            </a:pPr>
            <a:r>
              <a:rPr lang="fr-FR" dirty="0" smtClean="0">
                <a:latin typeface="Arial" pitchFamily="34" charset="0"/>
                <a:ea typeface="Times New Roman" pitchFamily="18" charset="0"/>
                <a:cs typeface="Century Gothic" pitchFamily="34" charset="0"/>
              </a:rPr>
              <a:t>	soit 43 055 042.</a:t>
            </a:r>
            <a:endParaRPr lang="fr-FR" dirty="0" smtClean="0">
              <a:latin typeface="Arial" pitchFamily="34" charset="0"/>
              <a:ea typeface="Times New Roman" pitchFamily="18" charset="0"/>
              <a:cs typeface="Century Gothic" pitchFamily="34" charset="0"/>
            </a:endParaRPr>
          </a:p>
          <a:p>
            <a:pPr marL="0" indent="449263">
              <a:spcBef>
                <a:spcPct val="0"/>
              </a:spcBef>
              <a:buFontTx/>
              <a:buChar char="-"/>
              <a:defRPr/>
            </a:pPr>
            <a:endParaRPr lang="fr-FR" dirty="0" smtClean="0">
              <a:latin typeface="Arial" pitchFamily="34" charset="0"/>
              <a:cs typeface="Arial" pitchFamily="34" charset="0"/>
            </a:endParaRPr>
          </a:p>
          <a:p>
            <a:pPr marL="365760" indent="-283464" eaLnBrk="1" fontAlgn="auto" hangingPunct="1">
              <a:spcAft>
                <a:spcPts val="0"/>
              </a:spcAft>
              <a:buFont typeface="Wingdings 2"/>
              <a:buChar char=""/>
              <a:defRPr/>
            </a:pPr>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87624" y="332656"/>
            <a:ext cx="7956376" cy="6697712"/>
          </a:xfrm>
        </p:spPr>
        <p:txBody>
          <a:bodyPr>
            <a:normAutofit/>
          </a:bodyPr>
          <a:lstStyle/>
          <a:p>
            <a:pPr marL="0" indent="449263">
              <a:spcBef>
                <a:spcPct val="0"/>
              </a:spcBef>
              <a:buFontTx/>
              <a:buChar char="-"/>
              <a:defRPr/>
            </a:pPr>
            <a:endParaRPr lang="fr-FR" sz="2800" dirty="0" smtClean="0">
              <a:latin typeface="Arial" pitchFamily="34" charset="0"/>
              <a:ea typeface="Times New Roman" pitchFamily="18" charset="0"/>
              <a:cs typeface="Century Gothic" pitchFamily="34" charset="0"/>
            </a:endParaRPr>
          </a:p>
          <a:p>
            <a:pPr marL="0" indent="449263">
              <a:spcBef>
                <a:spcPct val="0"/>
              </a:spcBef>
              <a:buFontTx/>
              <a:buChar char="-"/>
              <a:defRPr/>
            </a:pPr>
            <a:endParaRPr lang="fr-FR" dirty="0" smtClean="0">
              <a:latin typeface="Arial" pitchFamily="34" charset="0"/>
              <a:ea typeface="Times New Roman" pitchFamily="18" charset="0"/>
              <a:cs typeface="Century Gothic" pitchFamily="34" charset="0"/>
            </a:endParaRPr>
          </a:p>
          <a:p>
            <a:pPr marL="0" indent="449263">
              <a:spcBef>
                <a:spcPct val="0"/>
              </a:spcBef>
              <a:buFontTx/>
              <a:buChar char="-"/>
              <a:defRPr/>
            </a:pPr>
            <a:endParaRPr lang="fr-FR" dirty="0" smtClean="0">
              <a:latin typeface="Arial" pitchFamily="34" charset="0"/>
              <a:cs typeface="Arial" pitchFamily="34" charset="0"/>
            </a:endParaRPr>
          </a:p>
          <a:p>
            <a:pPr marL="365760" indent="-283464" eaLnBrk="1" fontAlgn="auto" hangingPunct="1">
              <a:spcAft>
                <a:spcPts val="0"/>
              </a:spcAft>
              <a:buFont typeface="Wingdings 2"/>
              <a:buChar char=""/>
              <a:defRPr/>
            </a:pPr>
            <a:endParaRPr lang="fr-FR" dirty="0"/>
          </a:p>
        </p:txBody>
      </p:sp>
      <p:sp>
        <p:nvSpPr>
          <p:cNvPr id="5" name="ZoneTexte 4"/>
          <p:cNvSpPr txBox="1"/>
          <p:nvPr/>
        </p:nvSpPr>
        <p:spPr>
          <a:xfrm>
            <a:off x="1115616" y="620688"/>
            <a:ext cx="7488832" cy="1754326"/>
          </a:xfrm>
          <a:prstGeom prst="rect">
            <a:avLst/>
          </a:prstGeom>
          <a:noFill/>
        </p:spPr>
        <p:txBody>
          <a:bodyPr wrap="square" rtlCol="0">
            <a:spAutoFit/>
          </a:bodyPr>
          <a:lstStyle/>
          <a:p>
            <a:r>
              <a:rPr lang="fr-FR" dirty="0" smtClean="0"/>
              <a:t>A partir de cet exemple, on comprend pourquoi le passage de la numération verbale à la numération chiffrée, c’est-à-dire savoir écrire les nombres sous la dictée, constitue l’une des autres grandes difficultés pour les élèves de cycle 3.</a:t>
            </a:r>
          </a:p>
          <a:p>
            <a:endParaRPr lang="fr-FR" dirty="0" smtClean="0"/>
          </a:p>
          <a:p>
            <a:r>
              <a:rPr lang="fr-FR" dirty="0" smtClean="0"/>
              <a:t>Là encore le tableau de numération est une aide longtemps nécessaire. </a:t>
            </a:r>
            <a:endParaRPr lang="fr-FR" dirty="0"/>
          </a:p>
        </p:txBody>
      </p:sp>
      <p:graphicFrame>
        <p:nvGraphicFramePr>
          <p:cNvPr id="6" name="Tableau 5"/>
          <p:cNvGraphicFramePr>
            <a:graphicFrameLocks noGrp="1"/>
          </p:cNvGraphicFramePr>
          <p:nvPr/>
        </p:nvGraphicFramePr>
        <p:xfrm>
          <a:off x="1619672" y="2780928"/>
          <a:ext cx="6095997" cy="1112520"/>
        </p:xfrm>
        <a:graphic>
          <a:graphicData uri="http://schemas.openxmlformats.org/drawingml/2006/table">
            <a:tbl>
              <a:tblPr firstRow="1" bandRow="1">
                <a:tableStyleId>{5C22544A-7EE6-4342-B048-85BDC9FD1C3A}</a:tableStyleId>
              </a:tblPr>
              <a:tblGrid>
                <a:gridCol w="677333"/>
                <a:gridCol w="677333"/>
                <a:gridCol w="677333"/>
                <a:gridCol w="677333"/>
                <a:gridCol w="677333"/>
                <a:gridCol w="677333"/>
                <a:gridCol w="677333"/>
                <a:gridCol w="677333"/>
                <a:gridCol w="677333"/>
              </a:tblGrid>
              <a:tr h="370840">
                <a:tc gridSpan="3">
                  <a:txBody>
                    <a:bodyPr/>
                    <a:lstStyle/>
                    <a:p>
                      <a:pPr algn="ctr"/>
                      <a:r>
                        <a:rPr lang="fr-FR" dirty="0" smtClean="0"/>
                        <a:t>Millions</a:t>
                      </a:r>
                      <a:endParaRPr lang="fr-FR" dirty="0"/>
                    </a:p>
                  </a:txBody>
                  <a:tcPr anchor="ctr"/>
                </a:tc>
                <a:tc hMerge="1">
                  <a:txBody>
                    <a:bodyPr/>
                    <a:lstStyle/>
                    <a:p>
                      <a:endParaRPr lang="fr-FR" dirty="0"/>
                    </a:p>
                  </a:txBody>
                  <a:tcPr/>
                </a:tc>
                <a:tc hMerge="1">
                  <a:txBody>
                    <a:bodyPr/>
                    <a:lstStyle/>
                    <a:p>
                      <a:endParaRPr lang="fr-FR" dirty="0"/>
                    </a:p>
                  </a:txBody>
                  <a:tcPr/>
                </a:tc>
                <a:tc gridSpan="3">
                  <a:txBody>
                    <a:bodyPr/>
                    <a:lstStyle/>
                    <a:p>
                      <a:pPr algn="ctr"/>
                      <a:r>
                        <a:rPr lang="fr-FR" dirty="0" smtClean="0"/>
                        <a:t>Milliers</a:t>
                      </a:r>
                      <a:endParaRPr lang="fr-FR" dirty="0"/>
                    </a:p>
                  </a:txBody>
                  <a:tcPr anchor="ctr"/>
                </a:tc>
                <a:tc hMerge="1">
                  <a:txBody>
                    <a:bodyPr/>
                    <a:lstStyle/>
                    <a:p>
                      <a:endParaRPr lang="fr-FR" dirty="0"/>
                    </a:p>
                  </a:txBody>
                  <a:tcPr/>
                </a:tc>
                <a:tc hMerge="1">
                  <a:txBody>
                    <a:bodyPr/>
                    <a:lstStyle/>
                    <a:p>
                      <a:endParaRPr lang="fr-FR" dirty="0"/>
                    </a:p>
                  </a:txBody>
                  <a:tcPr/>
                </a:tc>
                <a:tc gridSpan="3">
                  <a:txBody>
                    <a:bodyPr/>
                    <a:lstStyle/>
                    <a:p>
                      <a:pPr algn="ctr"/>
                      <a:r>
                        <a:rPr lang="fr-FR" dirty="0" smtClean="0"/>
                        <a:t>Unités</a:t>
                      </a:r>
                      <a:endParaRPr lang="fr-FR" dirty="0"/>
                    </a:p>
                  </a:txBody>
                  <a:tcPr anchor="ctr"/>
                </a:tc>
                <a:tc hMerge="1">
                  <a:txBody>
                    <a:bodyPr/>
                    <a:lstStyle/>
                    <a:p>
                      <a:endParaRPr lang="fr-FR" dirty="0"/>
                    </a:p>
                  </a:txBody>
                  <a:tcPr/>
                </a:tc>
                <a:tc hMerge="1">
                  <a:txBody>
                    <a:bodyPr/>
                    <a:lstStyle/>
                    <a:p>
                      <a:endParaRPr lang="fr-FR" dirty="0"/>
                    </a:p>
                  </a:txBody>
                  <a:tcPr/>
                </a:tc>
              </a:tr>
              <a:tr h="370840">
                <a:tc>
                  <a:txBody>
                    <a:bodyPr/>
                    <a:lstStyle/>
                    <a:p>
                      <a:pPr algn="ctr"/>
                      <a:r>
                        <a:rPr lang="fr-FR" dirty="0" smtClean="0"/>
                        <a:t>c</a:t>
                      </a:r>
                      <a:endParaRPr lang="fr-FR" dirty="0"/>
                    </a:p>
                  </a:txBody>
                  <a:tcPr anchor="ctr"/>
                </a:tc>
                <a:tc>
                  <a:txBody>
                    <a:bodyPr/>
                    <a:lstStyle/>
                    <a:p>
                      <a:pPr algn="ctr"/>
                      <a:r>
                        <a:rPr lang="fr-FR" dirty="0" smtClean="0"/>
                        <a:t>d</a:t>
                      </a:r>
                      <a:endParaRPr lang="fr-FR" dirty="0"/>
                    </a:p>
                  </a:txBody>
                  <a:tcPr anchor="ctr"/>
                </a:tc>
                <a:tc>
                  <a:txBody>
                    <a:bodyPr/>
                    <a:lstStyle/>
                    <a:p>
                      <a:pPr algn="ctr"/>
                      <a:r>
                        <a:rPr lang="fr-FR" dirty="0" smtClean="0"/>
                        <a:t>u</a:t>
                      </a:r>
                      <a:endParaRPr lang="fr-FR" dirty="0"/>
                    </a:p>
                  </a:txBody>
                  <a:tcPr anchor="ctr"/>
                </a:tc>
                <a:tc>
                  <a:txBody>
                    <a:bodyPr/>
                    <a:lstStyle/>
                    <a:p>
                      <a:pPr algn="ctr"/>
                      <a:r>
                        <a:rPr lang="fr-FR" dirty="0" smtClean="0"/>
                        <a:t>c</a:t>
                      </a:r>
                      <a:endParaRPr lang="fr-FR" dirty="0"/>
                    </a:p>
                  </a:txBody>
                  <a:tcPr anchor="ctr"/>
                </a:tc>
                <a:tc>
                  <a:txBody>
                    <a:bodyPr/>
                    <a:lstStyle/>
                    <a:p>
                      <a:pPr algn="ctr"/>
                      <a:r>
                        <a:rPr lang="fr-FR" dirty="0" smtClean="0"/>
                        <a:t>d</a:t>
                      </a:r>
                      <a:endParaRPr lang="fr-FR" dirty="0"/>
                    </a:p>
                  </a:txBody>
                  <a:tcPr anchor="ctr"/>
                </a:tc>
                <a:tc>
                  <a:txBody>
                    <a:bodyPr/>
                    <a:lstStyle/>
                    <a:p>
                      <a:pPr algn="ctr"/>
                      <a:r>
                        <a:rPr lang="fr-FR" dirty="0" smtClean="0"/>
                        <a:t>u</a:t>
                      </a:r>
                      <a:endParaRPr lang="fr-FR" dirty="0"/>
                    </a:p>
                  </a:txBody>
                  <a:tcPr anchor="ctr"/>
                </a:tc>
                <a:tc>
                  <a:txBody>
                    <a:bodyPr/>
                    <a:lstStyle/>
                    <a:p>
                      <a:pPr algn="ctr"/>
                      <a:r>
                        <a:rPr lang="fr-FR" dirty="0" smtClean="0"/>
                        <a:t>c</a:t>
                      </a:r>
                      <a:endParaRPr lang="fr-FR" dirty="0"/>
                    </a:p>
                  </a:txBody>
                  <a:tcPr anchor="ctr"/>
                </a:tc>
                <a:tc>
                  <a:txBody>
                    <a:bodyPr/>
                    <a:lstStyle/>
                    <a:p>
                      <a:pPr algn="ctr"/>
                      <a:r>
                        <a:rPr lang="fr-FR" dirty="0" smtClean="0"/>
                        <a:t>d</a:t>
                      </a:r>
                      <a:endParaRPr lang="fr-FR" dirty="0"/>
                    </a:p>
                  </a:txBody>
                  <a:tcPr anchor="ctr"/>
                </a:tc>
                <a:tc>
                  <a:txBody>
                    <a:bodyPr/>
                    <a:lstStyle/>
                    <a:p>
                      <a:pPr algn="ctr"/>
                      <a:r>
                        <a:rPr lang="fr-FR" dirty="0" smtClean="0"/>
                        <a:t>u</a:t>
                      </a:r>
                      <a:endParaRPr lang="fr-FR" dirty="0"/>
                    </a:p>
                  </a:txBody>
                  <a:tcPr anchor="ctr"/>
                </a:tc>
              </a:tr>
              <a:tr h="370840">
                <a:tc>
                  <a:txBody>
                    <a:bodyPr/>
                    <a:lstStyle/>
                    <a:p>
                      <a:pPr algn="ctr"/>
                      <a:endParaRPr lang="fr-FR"/>
                    </a:p>
                  </a:txBody>
                  <a:tcPr anchor="ctr"/>
                </a:tc>
                <a:tc>
                  <a:txBody>
                    <a:bodyPr/>
                    <a:lstStyle/>
                    <a:p>
                      <a:pPr algn="ctr"/>
                      <a:r>
                        <a:rPr lang="fr-FR" dirty="0" smtClean="0"/>
                        <a:t>4</a:t>
                      </a:r>
                      <a:endParaRPr lang="fr-FR" dirty="0"/>
                    </a:p>
                  </a:txBody>
                  <a:tcPr anchor="ctr"/>
                </a:tc>
                <a:tc>
                  <a:txBody>
                    <a:bodyPr/>
                    <a:lstStyle/>
                    <a:p>
                      <a:pPr algn="ctr"/>
                      <a:r>
                        <a:rPr lang="fr-FR" dirty="0" smtClean="0"/>
                        <a:t>3</a:t>
                      </a:r>
                      <a:endParaRPr lang="fr-FR" dirty="0"/>
                    </a:p>
                  </a:txBody>
                  <a:tcPr anchor="ctr"/>
                </a:tc>
                <a:tc>
                  <a:txBody>
                    <a:bodyPr/>
                    <a:lstStyle/>
                    <a:p>
                      <a:pPr algn="ctr"/>
                      <a:r>
                        <a:rPr lang="fr-FR" dirty="0" smtClean="0"/>
                        <a:t>0</a:t>
                      </a:r>
                      <a:endParaRPr lang="fr-FR" dirty="0"/>
                    </a:p>
                  </a:txBody>
                  <a:tcPr anchor="ctr"/>
                </a:tc>
                <a:tc>
                  <a:txBody>
                    <a:bodyPr/>
                    <a:lstStyle/>
                    <a:p>
                      <a:pPr algn="ctr"/>
                      <a:r>
                        <a:rPr lang="fr-FR" dirty="0" smtClean="0"/>
                        <a:t>5</a:t>
                      </a:r>
                      <a:endParaRPr lang="fr-FR" dirty="0"/>
                    </a:p>
                  </a:txBody>
                  <a:tcPr anchor="ctr"/>
                </a:tc>
                <a:tc>
                  <a:txBody>
                    <a:bodyPr/>
                    <a:lstStyle/>
                    <a:p>
                      <a:pPr algn="ctr"/>
                      <a:r>
                        <a:rPr lang="fr-FR" dirty="0" smtClean="0"/>
                        <a:t>5</a:t>
                      </a:r>
                      <a:endParaRPr lang="fr-FR" dirty="0"/>
                    </a:p>
                  </a:txBody>
                  <a:tcPr anchor="ctr"/>
                </a:tc>
                <a:tc>
                  <a:txBody>
                    <a:bodyPr/>
                    <a:lstStyle/>
                    <a:p>
                      <a:pPr algn="ctr"/>
                      <a:r>
                        <a:rPr lang="fr-FR" dirty="0" smtClean="0"/>
                        <a:t>0</a:t>
                      </a:r>
                      <a:endParaRPr lang="fr-FR" dirty="0"/>
                    </a:p>
                  </a:txBody>
                  <a:tcPr anchor="ctr"/>
                </a:tc>
                <a:tc>
                  <a:txBody>
                    <a:bodyPr/>
                    <a:lstStyle/>
                    <a:p>
                      <a:pPr algn="ctr"/>
                      <a:r>
                        <a:rPr lang="fr-FR" dirty="0" smtClean="0"/>
                        <a:t>4</a:t>
                      </a:r>
                      <a:endParaRPr lang="fr-FR" dirty="0"/>
                    </a:p>
                  </a:txBody>
                  <a:tcPr anchor="ctr"/>
                </a:tc>
                <a:tc>
                  <a:txBody>
                    <a:bodyPr/>
                    <a:lstStyle/>
                    <a:p>
                      <a:pPr algn="ctr"/>
                      <a:r>
                        <a:rPr lang="fr-FR" dirty="0" smtClean="0"/>
                        <a:t>2</a:t>
                      </a:r>
                      <a:endParaRPr lang="fr-FR" dirty="0"/>
                    </a:p>
                  </a:txBody>
                  <a:tcPr anchor="ctr"/>
                </a:tc>
              </a:tr>
            </a:tbl>
          </a:graphicData>
        </a:graphic>
      </p:graphicFrame>
      <p:sp>
        <p:nvSpPr>
          <p:cNvPr id="7" name="ZoneTexte 6"/>
          <p:cNvSpPr txBox="1"/>
          <p:nvPr/>
        </p:nvSpPr>
        <p:spPr>
          <a:xfrm>
            <a:off x="1331641" y="4509120"/>
            <a:ext cx="7344816" cy="1754326"/>
          </a:xfrm>
          <a:prstGeom prst="rect">
            <a:avLst/>
          </a:prstGeom>
          <a:noFill/>
        </p:spPr>
        <p:txBody>
          <a:bodyPr wrap="square" rtlCol="0">
            <a:spAutoFit/>
          </a:bodyPr>
          <a:lstStyle/>
          <a:p>
            <a:r>
              <a:rPr lang="fr-FR" dirty="0" smtClean="0"/>
              <a:t>Pour trouver l’écriture chiffrée de </a:t>
            </a:r>
            <a:r>
              <a:rPr lang="fr-FR" dirty="0" smtClean="0">
                <a:latin typeface="Arial" pitchFamily="34" charset="0"/>
                <a:ea typeface="Times New Roman" pitchFamily="18" charset="0"/>
                <a:cs typeface="Century Gothic" pitchFamily="34" charset="0"/>
              </a:rPr>
              <a:t>Quarante-trois millions cinquante-cinq mille </a:t>
            </a:r>
            <a:r>
              <a:rPr lang="fr-FR" dirty="0" smtClean="0">
                <a:latin typeface="Arial" pitchFamily="34" charset="0"/>
                <a:ea typeface="Times New Roman" pitchFamily="18" charset="0"/>
                <a:cs typeface="Century Gothic" pitchFamily="34" charset="0"/>
              </a:rPr>
              <a:t>quarante-deux, l’élève repère les mots-clés (million, mille), inscrit en chiffres les multiplicateurs (quarante-trois, cinquante-cinq, quarante-deux) dans les cases qui leur correspondent en complétant avec des zéros à gauche pour que chaque tranche ait bien trois chiffres.</a:t>
            </a:r>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87624" y="332656"/>
            <a:ext cx="7956376" cy="6697712"/>
          </a:xfrm>
        </p:spPr>
        <p:txBody>
          <a:bodyPr>
            <a:normAutofit/>
          </a:bodyPr>
          <a:lstStyle/>
          <a:p>
            <a:pPr marL="0" indent="449263">
              <a:spcBef>
                <a:spcPct val="0"/>
              </a:spcBef>
              <a:buFontTx/>
              <a:buChar char="-"/>
              <a:defRPr/>
            </a:pPr>
            <a:endParaRPr lang="fr-FR" sz="2800" dirty="0" smtClean="0">
              <a:latin typeface="Arial" pitchFamily="34" charset="0"/>
              <a:ea typeface="Times New Roman" pitchFamily="18" charset="0"/>
              <a:cs typeface="Century Gothic" pitchFamily="34" charset="0"/>
            </a:endParaRPr>
          </a:p>
          <a:p>
            <a:pPr marL="0" indent="449263">
              <a:spcBef>
                <a:spcPct val="0"/>
              </a:spcBef>
              <a:buFontTx/>
              <a:buChar char="-"/>
              <a:defRPr/>
            </a:pPr>
            <a:endParaRPr lang="fr-FR" dirty="0" smtClean="0">
              <a:latin typeface="Arial" pitchFamily="34" charset="0"/>
              <a:ea typeface="Times New Roman" pitchFamily="18" charset="0"/>
              <a:cs typeface="Century Gothic" pitchFamily="34" charset="0"/>
            </a:endParaRPr>
          </a:p>
          <a:p>
            <a:pPr marL="0" indent="449263">
              <a:spcBef>
                <a:spcPct val="0"/>
              </a:spcBef>
              <a:buFontTx/>
              <a:buChar char="-"/>
              <a:defRPr/>
            </a:pPr>
            <a:endParaRPr lang="fr-FR" dirty="0" smtClean="0">
              <a:latin typeface="Arial" pitchFamily="34" charset="0"/>
              <a:cs typeface="Arial" pitchFamily="34" charset="0"/>
            </a:endParaRPr>
          </a:p>
          <a:p>
            <a:pPr marL="365760" indent="-283464" eaLnBrk="1" fontAlgn="auto" hangingPunct="1">
              <a:spcAft>
                <a:spcPts val="0"/>
              </a:spcAft>
              <a:buFont typeface="Wingdings 2"/>
              <a:buChar char=""/>
              <a:defRPr/>
            </a:pPr>
            <a:endParaRPr lang="fr-FR" dirty="0"/>
          </a:p>
        </p:txBody>
      </p:sp>
      <p:sp>
        <p:nvSpPr>
          <p:cNvPr id="5" name="ZoneTexte 4"/>
          <p:cNvSpPr txBox="1"/>
          <p:nvPr/>
        </p:nvSpPr>
        <p:spPr>
          <a:xfrm>
            <a:off x="1259632" y="836712"/>
            <a:ext cx="7488832" cy="4247317"/>
          </a:xfrm>
          <a:prstGeom prst="rect">
            <a:avLst/>
          </a:prstGeom>
          <a:noFill/>
        </p:spPr>
        <p:txBody>
          <a:bodyPr wrap="square" rtlCol="0">
            <a:spAutoFit/>
          </a:bodyPr>
          <a:lstStyle/>
          <a:p>
            <a:r>
              <a:rPr lang="fr-FR" dirty="0" smtClean="0"/>
              <a:t>Autre possibilité :</a:t>
            </a:r>
          </a:p>
          <a:p>
            <a:endParaRPr lang="fr-FR" dirty="0" smtClean="0"/>
          </a:p>
          <a:p>
            <a:r>
              <a:rPr lang="fr-FR" dirty="0" smtClean="0"/>
              <a:t>Cela consiste à écrire la somme que l’on entend, ici</a:t>
            </a:r>
          </a:p>
          <a:p>
            <a:endParaRPr lang="fr-FR" dirty="0" smtClean="0"/>
          </a:p>
          <a:p>
            <a:r>
              <a:rPr lang="fr-FR" dirty="0" smtClean="0"/>
              <a:t>	43 000 </a:t>
            </a:r>
            <a:r>
              <a:rPr lang="fr-FR" dirty="0" err="1" smtClean="0"/>
              <a:t>000</a:t>
            </a:r>
            <a:r>
              <a:rPr lang="fr-FR" dirty="0" smtClean="0"/>
              <a:t> + 55 000 + 42, </a:t>
            </a:r>
          </a:p>
          <a:p>
            <a:endParaRPr lang="fr-FR" dirty="0" smtClean="0"/>
          </a:p>
          <a:p>
            <a:r>
              <a:rPr lang="fr-FR" dirty="0" smtClean="0"/>
              <a:t>à poser l’</a:t>
            </a:r>
            <a:r>
              <a:rPr lang="fr-FR" dirty="0" err="1" smtClean="0"/>
              <a:t>additionpour</a:t>
            </a:r>
            <a:r>
              <a:rPr lang="fr-FR" dirty="0" smtClean="0"/>
              <a:t> retrouver le nombre adéquat de zéros.</a:t>
            </a:r>
          </a:p>
          <a:p>
            <a:endParaRPr lang="fr-FR" dirty="0" smtClean="0"/>
          </a:p>
          <a:p>
            <a:endParaRPr lang="fr-FR" dirty="0" smtClean="0"/>
          </a:p>
          <a:p>
            <a:endParaRPr lang="fr-FR" dirty="0" smtClean="0"/>
          </a:p>
          <a:p>
            <a:r>
              <a:rPr lang="fr-FR" dirty="0" smtClean="0"/>
              <a:t>			43 000 </a:t>
            </a:r>
            <a:r>
              <a:rPr lang="fr-FR" dirty="0" err="1" smtClean="0"/>
              <a:t>000</a:t>
            </a:r>
            <a:endParaRPr lang="fr-FR" dirty="0" smtClean="0"/>
          </a:p>
          <a:p>
            <a:r>
              <a:rPr lang="fr-FR" dirty="0" smtClean="0"/>
              <a:t>	</a:t>
            </a:r>
            <a:r>
              <a:rPr lang="fr-FR" dirty="0" smtClean="0"/>
              <a:t>	+	       55 000</a:t>
            </a:r>
          </a:p>
          <a:p>
            <a:r>
              <a:rPr lang="fr-FR" dirty="0" smtClean="0"/>
              <a:t>	</a:t>
            </a:r>
            <a:r>
              <a:rPr lang="fr-FR" dirty="0" smtClean="0"/>
              <a:t>	+	              42</a:t>
            </a:r>
          </a:p>
          <a:p>
            <a:r>
              <a:rPr lang="fr-FR" dirty="0" smtClean="0"/>
              <a:t>	</a:t>
            </a:r>
            <a:r>
              <a:rPr lang="fr-FR" dirty="0" smtClean="0"/>
              <a:t>		43 </a:t>
            </a:r>
            <a:r>
              <a:rPr lang="fr-FR" dirty="0" smtClean="0">
                <a:solidFill>
                  <a:srgbClr val="FF0000"/>
                </a:solidFill>
              </a:rPr>
              <a:t>0</a:t>
            </a:r>
            <a:r>
              <a:rPr lang="fr-FR" dirty="0" smtClean="0"/>
              <a:t>55 </a:t>
            </a:r>
            <a:r>
              <a:rPr lang="fr-FR" dirty="0" smtClean="0">
                <a:solidFill>
                  <a:srgbClr val="FF0000"/>
                </a:solidFill>
              </a:rPr>
              <a:t>0</a:t>
            </a:r>
            <a:r>
              <a:rPr lang="fr-FR" dirty="0" smtClean="0"/>
              <a:t>42</a:t>
            </a:r>
          </a:p>
          <a:p>
            <a:endParaRPr lang="fr-FR" dirty="0"/>
          </a:p>
        </p:txBody>
      </p:sp>
      <p:cxnSp>
        <p:nvCxnSpPr>
          <p:cNvPr id="9" name="Connecteur droit 8"/>
          <p:cNvCxnSpPr/>
          <p:nvPr/>
        </p:nvCxnSpPr>
        <p:spPr>
          <a:xfrm rot="10800000">
            <a:off x="3995936" y="4437112"/>
            <a:ext cx="136815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59632" y="0"/>
            <a:ext cx="7499350" cy="5277272"/>
          </a:xfrm>
        </p:spPr>
        <p:txBody>
          <a:bodyPr/>
          <a:lstStyle/>
          <a:p>
            <a:pPr>
              <a:buNone/>
            </a:pPr>
            <a:r>
              <a:rPr lang="fr-FR" sz="2000" b="1" dirty="0" smtClean="0"/>
              <a:t>			</a:t>
            </a:r>
            <a:r>
              <a:rPr lang="fr-FR" sz="2000" b="1" u="sng" dirty="0" smtClean="0"/>
              <a:t>Orthographier les nombres</a:t>
            </a:r>
            <a:endParaRPr lang="fr-FR" sz="2000" u="sng" dirty="0" smtClean="0"/>
          </a:p>
          <a:p>
            <a:pPr>
              <a:buNone/>
            </a:pPr>
            <a:r>
              <a:rPr lang="fr-FR" sz="2000" dirty="0" smtClean="0"/>
              <a:t> </a:t>
            </a:r>
          </a:p>
          <a:p>
            <a:pPr>
              <a:buNone/>
            </a:pPr>
            <a:r>
              <a:rPr lang="fr-FR" sz="2000" dirty="0" smtClean="0"/>
              <a:t>	</a:t>
            </a:r>
            <a:r>
              <a:rPr lang="fr-FR" sz="1800" dirty="0" smtClean="0"/>
              <a:t>1</a:t>
            </a:r>
            <a:r>
              <a:rPr lang="fr-FR" sz="1600" dirty="0" smtClean="0"/>
              <a:t>°) </a:t>
            </a:r>
            <a:r>
              <a:rPr lang="fr-FR" sz="1600" u="sng" dirty="0" smtClean="0"/>
              <a:t>Pour les traits d'union :</a:t>
            </a:r>
          </a:p>
          <a:p>
            <a:pPr>
              <a:buNone/>
            </a:pPr>
            <a:r>
              <a:rPr lang="fr-FR" sz="1600" dirty="0" smtClean="0"/>
              <a:t>		a) </a:t>
            </a:r>
            <a:r>
              <a:rPr lang="fr-FR" sz="1600" u="sng" dirty="0" smtClean="0"/>
              <a:t>Règle traditionnelle :</a:t>
            </a:r>
          </a:p>
          <a:p>
            <a:pPr>
              <a:buNone/>
            </a:pPr>
            <a:r>
              <a:rPr lang="fr-FR" sz="1600" dirty="0" smtClean="0"/>
              <a:t>		On utilise des traits d'union pour écrire les nombres </a:t>
            </a:r>
            <a:r>
              <a:rPr lang="fr-FR" sz="1600" dirty="0" smtClean="0"/>
              <a:t>composés </a:t>
            </a:r>
            <a:r>
              <a:rPr lang="fr-FR" sz="1600" dirty="0" smtClean="0"/>
              <a:t>plus petits que cent sauf autour du mot et (qui 	remplace alors le trait d'union).</a:t>
            </a:r>
          </a:p>
          <a:p>
            <a:pPr>
              <a:buNone/>
            </a:pPr>
            <a:r>
              <a:rPr lang="fr-FR" sz="1600" dirty="0" smtClean="0"/>
              <a:t>		Partout ailleurs, il n'y a que des espaces.</a:t>
            </a:r>
          </a:p>
          <a:p>
            <a:pPr>
              <a:buNone/>
            </a:pPr>
            <a:r>
              <a:rPr lang="fr-FR" sz="1600" dirty="0" smtClean="0"/>
              <a:t>	Exemples : dix-sept (17), vingt et un (21), trente-deux mille cinq cent soixante et onze (32 571).</a:t>
            </a:r>
          </a:p>
          <a:p>
            <a:pPr>
              <a:buNone/>
            </a:pPr>
            <a:endParaRPr lang="fr-FR" sz="1600" dirty="0" smtClean="0"/>
          </a:p>
          <a:p>
            <a:pPr>
              <a:buNone/>
            </a:pPr>
            <a:r>
              <a:rPr lang="fr-FR" sz="1600" dirty="0" smtClean="0"/>
              <a:t>		b) </a:t>
            </a:r>
            <a:r>
              <a:rPr lang="fr-FR" sz="1600" u="sng" dirty="0" smtClean="0"/>
              <a:t>Recommandations de 1990 :</a:t>
            </a:r>
          </a:p>
          <a:p>
            <a:pPr>
              <a:buNone/>
            </a:pPr>
            <a:r>
              <a:rPr lang="fr-FR" sz="1600" dirty="0" smtClean="0"/>
              <a:t>		Tous les numéraux composés sont unis par des traits d'union : </a:t>
            </a:r>
            <a:r>
              <a:rPr lang="fr-FR" sz="1600" dirty="0" smtClean="0"/>
              <a:t>trente-deux-mille-cinq-cent-soixante-et-onze </a:t>
            </a:r>
            <a:r>
              <a:rPr lang="fr-FR" sz="1600" dirty="0" smtClean="0"/>
              <a:t>(32 571). Seuls </a:t>
            </a:r>
            <a:r>
              <a:rPr lang="fr-FR" sz="1600" dirty="0" smtClean="0"/>
              <a:t>les </a:t>
            </a:r>
            <a:r>
              <a:rPr lang="fr-FR" sz="1600" dirty="0" smtClean="0"/>
              <a:t>noms tels que millier, million ou milliard ne sont ni </a:t>
            </a:r>
            <a:r>
              <a:rPr lang="fr-FR" sz="1600" dirty="0" smtClean="0"/>
              <a:t>précédés </a:t>
            </a:r>
            <a:r>
              <a:rPr lang="fr-FR" sz="1600" dirty="0" smtClean="0"/>
              <a:t>ni suivis d'un trait d'union : trente-deux millions </a:t>
            </a:r>
            <a:r>
              <a:rPr lang="fr-FR" sz="1600" dirty="0" smtClean="0"/>
              <a:t>cinq-cent-soixante-et-onze-mille </a:t>
            </a:r>
            <a:r>
              <a:rPr lang="fr-FR" sz="1600" dirty="0" smtClean="0"/>
              <a:t>(32 571 000</a:t>
            </a:r>
            <a:r>
              <a:rPr lang="fr-FR" sz="1600" dirty="0" smtClean="0"/>
              <a:t>).</a:t>
            </a:r>
          </a:p>
          <a:p>
            <a:pPr>
              <a:buNone/>
            </a:pPr>
            <a:endParaRPr lang="fr-FR" sz="1600" dirty="0" smtClean="0"/>
          </a:p>
          <a:p>
            <a:pPr>
              <a:buNone/>
            </a:pPr>
            <a:r>
              <a:rPr lang="fr-FR" sz="1600" b="1" dirty="0" smtClean="0"/>
              <a:t>		c) </a:t>
            </a:r>
            <a:r>
              <a:rPr lang="fr-FR" sz="1600" u="sng" dirty="0" smtClean="0"/>
              <a:t>Extrait des programmes 2008 de l'école primaire :</a:t>
            </a:r>
          </a:p>
          <a:p>
            <a:pPr>
              <a:buNone/>
            </a:pPr>
            <a:r>
              <a:rPr lang="fr-FR" sz="1600" b="1" dirty="0" smtClean="0"/>
              <a:t>		"L’orthographe révisée est la référence</a:t>
            </a:r>
            <a:r>
              <a:rPr lang="fr-FR" sz="1600" b="1" dirty="0" smtClean="0"/>
              <a:t>."</a:t>
            </a:r>
          </a:p>
          <a:p>
            <a:pPr>
              <a:buNone/>
            </a:pPr>
            <a:r>
              <a:rPr lang="fr-FR" sz="1600" dirty="0" smtClean="0"/>
              <a:t>	A</a:t>
            </a:r>
            <a:r>
              <a:rPr lang="fr-FR" sz="1600" b="1" dirty="0" smtClean="0"/>
              <a:t>utrement dit, en ce qui concerne l'enseignement de la numération à l'école, il convient de se référer à ce qui est dit dans le paragraphe 1°) b) de cette page (voir ci-dessus) intitulé "Recommandations de 1990".</a:t>
            </a:r>
            <a:endParaRPr lang="fr-FR" sz="1600" dirty="0" smtClean="0"/>
          </a:p>
          <a:p>
            <a:pPr>
              <a:buNone/>
            </a:pPr>
            <a:endParaRPr lang="fr-FR" sz="2000" dirty="0" smtClean="0"/>
          </a:p>
          <a:p>
            <a:pPr>
              <a:buNone/>
            </a:pPr>
            <a:endParaRPr lang="fr-FR" sz="2000" dirty="0" smtClean="0"/>
          </a:p>
          <a:p>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lide(fromBottom)">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slide(fromBottom)">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slide(fromBottom)">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slide(fromBottom)">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box(in)">
                                      <p:cBhvr>
                                        <p:cTn id="42" dur="500"/>
                                        <p:tgtEl>
                                          <p:spTgt spid="3">
                                            <p:txEl>
                                              <p:pRg st="11" end="11"/>
                                            </p:txEl>
                                          </p:spTgt>
                                        </p:tgtEl>
                                      </p:cBhvr>
                                    </p:animEffect>
                                  </p:childTnLst>
                                </p:cTn>
                              </p:par>
                              <p:par>
                                <p:cTn id="43" presetID="4" presetClass="entr" presetSubtype="16"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box(in)">
                                      <p:cBhvr>
                                        <p:cTn id="45" dur="500"/>
                                        <p:tgtEl>
                                          <p:spTgt spid="3">
                                            <p:txEl>
                                              <p:pRg st="12" end="12"/>
                                            </p:txEl>
                                          </p:spTgt>
                                        </p:tgtEl>
                                      </p:cBhvr>
                                    </p:animEffect>
                                  </p:childTnLst>
                                </p:cTn>
                              </p:par>
                              <p:par>
                                <p:cTn id="46" presetID="4" presetClass="entr" presetSubtype="16" fill="hold" nodeType="withEffect">
                                  <p:stCondLst>
                                    <p:cond delay="0"/>
                                  </p:stCondLst>
                                  <p:childTnLst>
                                    <p:set>
                                      <p:cBhvr>
                                        <p:cTn id="47" dur="1" fill="hold">
                                          <p:stCondLst>
                                            <p:cond delay="0"/>
                                          </p:stCondLst>
                                        </p:cTn>
                                        <p:tgtEl>
                                          <p:spTgt spid="3">
                                            <p:txEl>
                                              <p:pRg st="13" end="13"/>
                                            </p:txEl>
                                          </p:spTgt>
                                        </p:tgtEl>
                                        <p:attrNameLst>
                                          <p:attrName>style.visibility</p:attrName>
                                        </p:attrNameLst>
                                      </p:cBhvr>
                                      <p:to>
                                        <p:strVal val="visible"/>
                                      </p:to>
                                    </p:set>
                                    <p:animEffect transition="in" filter="box(in)">
                                      <p:cBhvr>
                                        <p:cTn id="48"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27584" y="-171400"/>
            <a:ext cx="8316416" cy="6419800"/>
          </a:xfrm>
        </p:spPr>
        <p:txBody>
          <a:bodyPr/>
          <a:lstStyle/>
          <a:p>
            <a:pPr>
              <a:buNone/>
            </a:pPr>
            <a:r>
              <a:rPr lang="fr-FR" sz="1600" b="1" dirty="0" smtClean="0"/>
              <a:t>		</a:t>
            </a:r>
            <a:endParaRPr lang="fr-FR" sz="1600" dirty="0" smtClean="0"/>
          </a:p>
          <a:p>
            <a:pPr>
              <a:buNone/>
            </a:pPr>
            <a:r>
              <a:rPr lang="fr-FR" sz="1600" dirty="0" smtClean="0"/>
              <a:t>2°)</a:t>
            </a:r>
            <a:r>
              <a:rPr lang="fr-FR" sz="1600" u="sng" dirty="0" smtClean="0"/>
              <a:t> Pour l'accord de cent et vingt :</a:t>
            </a:r>
          </a:p>
          <a:p>
            <a:pPr>
              <a:buNone/>
            </a:pPr>
            <a:r>
              <a:rPr lang="fr-FR" sz="1600" dirty="0" smtClean="0"/>
              <a:t>	La règle traditionnelle n'a pas été modifiée en 1990 </a:t>
            </a:r>
          </a:p>
          <a:p>
            <a:pPr>
              <a:buNone/>
            </a:pPr>
            <a:r>
              <a:rPr lang="fr-FR" sz="1600" dirty="0" smtClean="0"/>
              <a:t>	Règle traditionnelle (toujours en vigueur) : </a:t>
            </a:r>
            <a:r>
              <a:rPr lang="fr-FR" sz="1600" i="1" dirty="0" smtClean="0"/>
              <a:t>Le mot cent est invariable sauf quand il est précédé d'un nombre qui le multiplie et n'est pas suivi par un autre nombre cardinal.</a:t>
            </a:r>
            <a:endParaRPr lang="fr-FR" sz="1600" dirty="0" smtClean="0"/>
          </a:p>
          <a:p>
            <a:pPr lvl="1">
              <a:buNone/>
            </a:pPr>
            <a:endParaRPr lang="fr-FR" sz="1200" dirty="0" smtClean="0"/>
          </a:p>
          <a:p>
            <a:pPr>
              <a:buNone/>
            </a:pPr>
            <a:r>
              <a:rPr lang="fr-FR" sz="1600" dirty="0" smtClean="0"/>
              <a:t>	Pour mettre cent au pluriel, il faut donc (première condition) qu'il soit précédé d'un nombre qui le </a:t>
            </a:r>
            <a:r>
              <a:rPr lang="fr-FR" sz="1600" dirty="0" smtClean="0"/>
              <a:t>multiplie et (deuxième condition) qu’il ne soit pas suivi par  un autre nombre cardinal.</a:t>
            </a:r>
          </a:p>
          <a:p>
            <a:pPr>
              <a:buNone/>
            </a:pPr>
            <a:r>
              <a:rPr lang="fr-FR" sz="1600" dirty="0" smtClean="0"/>
              <a:t>	</a:t>
            </a:r>
            <a:r>
              <a:rPr lang="fr-FR" sz="1600" dirty="0" smtClean="0"/>
              <a:t> </a:t>
            </a:r>
            <a:r>
              <a:rPr lang="fr-FR" sz="1600" dirty="0" smtClean="0"/>
              <a:t>Par exemple </a:t>
            </a:r>
            <a:r>
              <a:rPr lang="fr-FR" sz="1600" dirty="0" smtClean="0"/>
              <a:t>pour 200 (deux fois cent) on écrit deux cents mais pour 1100 (mille plus cent) on écrit mille cent.</a:t>
            </a:r>
          </a:p>
          <a:p>
            <a:pPr>
              <a:buNone/>
            </a:pPr>
            <a:r>
              <a:rPr lang="fr-FR" sz="1600" dirty="0" smtClean="0"/>
              <a:t>	P</a:t>
            </a:r>
            <a:r>
              <a:rPr lang="fr-FR" sz="1600" dirty="0" smtClean="0"/>
              <a:t>our 203, on écrit deux-cent-trois et pour 200 000 </a:t>
            </a:r>
            <a:r>
              <a:rPr lang="fr-FR" sz="1600" dirty="0" err="1" smtClean="0"/>
              <a:t>000</a:t>
            </a:r>
            <a:r>
              <a:rPr lang="fr-FR" sz="1600" dirty="0" smtClean="0"/>
              <a:t> on écrit deux-cents millions.</a:t>
            </a:r>
            <a:endParaRPr lang="fr-FR" sz="1600" dirty="0" smtClean="0"/>
          </a:p>
          <a:p>
            <a:pPr>
              <a:buNone/>
            </a:pPr>
            <a:endParaRPr lang="fr-FR" sz="2000" dirty="0" smtClean="0"/>
          </a:p>
          <a:p>
            <a:pPr>
              <a:buNone/>
            </a:pPr>
            <a:r>
              <a:rPr lang="fr-FR" sz="2000" dirty="0" smtClean="0"/>
              <a:t>	</a:t>
            </a:r>
            <a:r>
              <a:rPr lang="fr-FR" sz="1500" dirty="0" smtClean="0"/>
              <a:t>Le mot vingt dans quatre-vingts (80) suit exactement la même règle que le mot cent. On écrira quatre-vingt-un (81) et quatre-vingt-mille (80 000) mais quatre-vingts millions (80 000 </a:t>
            </a:r>
            <a:r>
              <a:rPr lang="fr-FR" sz="1500" dirty="0" err="1" smtClean="0"/>
              <a:t>000</a:t>
            </a:r>
            <a:r>
              <a:rPr lang="fr-FR" sz="1500" dirty="0" smtClean="0"/>
              <a:t>).</a:t>
            </a:r>
          </a:p>
          <a:p>
            <a:pPr>
              <a:buNone/>
            </a:pPr>
            <a:endParaRPr lang="fr-FR" sz="1600" dirty="0" smtClean="0"/>
          </a:p>
          <a:p>
            <a:pPr>
              <a:buNone/>
            </a:pPr>
            <a:r>
              <a:rPr lang="fr-FR" sz="1600" dirty="0" smtClean="0"/>
              <a:t>	3°) </a:t>
            </a:r>
            <a:r>
              <a:rPr lang="fr-FR" sz="1600" u="sng" dirty="0" smtClean="0"/>
              <a:t>En ce qui concerne mille :</a:t>
            </a:r>
          </a:p>
          <a:p>
            <a:r>
              <a:rPr lang="fr-FR" sz="1600" dirty="0" smtClean="0"/>
              <a:t>Millier, million et milliard ne sont pas des adjectifs cardinaux mais des noms et donc ne sont pas invariables.</a:t>
            </a:r>
          </a:p>
          <a:p>
            <a:r>
              <a:rPr lang="fr-FR" sz="1600" dirty="0" smtClean="0"/>
              <a:t>Mille par contre est invariable (ce qui s'explique historiquement par le fait que mille était le pluriel de mil).</a:t>
            </a:r>
          </a:p>
          <a:p>
            <a:endParaRPr lang="fr-F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 calcmode="lin" valueType="num">
                                      <p:cBhvr additive="base">
                                        <p:cTn id="6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7096" y="0"/>
            <a:ext cx="8136904" cy="1143000"/>
          </a:xfrm>
        </p:spPr>
        <p:txBody>
          <a:bodyPr>
            <a:normAutofit/>
          </a:bodyPr>
          <a:lstStyle/>
          <a:p>
            <a:pPr eaLnBrk="1" fontAlgn="auto" hangingPunct="1">
              <a:spcAft>
                <a:spcPts val="0"/>
              </a:spcAft>
              <a:defRPr/>
            </a:pPr>
            <a:r>
              <a:rPr lang="fr-FR" sz="3200" b="1" u="sng" dirty="0" smtClean="0">
                <a:solidFill>
                  <a:schemeClr val="tx1"/>
                </a:solidFill>
                <a:effectLst/>
                <a:latin typeface="Arial" pitchFamily="34" charset="0"/>
                <a:ea typeface="Times New Roman" pitchFamily="18" charset="0"/>
                <a:cs typeface="Century Gothic" pitchFamily="34" charset="0"/>
              </a:rPr>
              <a:t>IV. Exemples </a:t>
            </a:r>
            <a:r>
              <a:rPr lang="fr-FR" sz="3200" b="1" u="sng" dirty="0" smtClean="0">
                <a:solidFill>
                  <a:schemeClr val="tx1"/>
                </a:solidFill>
                <a:effectLst/>
                <a:latin typeface="Arial" pitchFamily="34" charset="0"/>
                <a:ea typeface="Times New Roman" pitchFamily="18" charset="0"/>
                <a:cs typeface="Century Gothic" pitchFamily="34" charset="0"/>
              </a:rPr>
              <a:t>d’activités.</a:t>
            </a:r>
            <a:endParaRPr lang="fr-FR" sz="3200" dirty="0">
              <a:solidFill>
                <a:schemeClr val="tx2">
                  <a:satMod val="130000"/>
                </a:schemeClr>
              </a:solidFill>
            </a:endParaRPr>
          </a:p>
        </p:txBody>
      </p:sp>
      <p:sp>
        <p:nvSpPr>
          <p:cNvPr id="3" name="Espace réservé du contenu 2"/>
          <p:cNvSpPr>
            <a:spLocks noGrp="1"/>
          </p:cNvSpPr>
          <p:nvPr>
            <p:ph idx="1"/>
          </p:nvPr>
        </p:nvSpPr>
        <p:spPr>
          <a:xfrm>
            <a:off x="755576" y="1168400"/>
            <a:ext cx="8136904" cy="5689600"/>
          </a:xfrm>
        </p:spPr>
        <p:txBody>
          <a:bodyPr>
            <a:normAutofit/>
          </a:bodyPr>
          <a:lstStyle/>
          <a:p>
            <a:pPr marL="0" indent="449263">
              <a:spcBef>
                <a:spcPct val="0"/>
              </a:spcBef>
              <a:buNone/>
              <a:defRPr/>
            </a:pPr>
            <a:r>
              <a:rPr lang="fr-FR" sz="2800" u="sng" dirty="0" smtClean="0">
                <a:latin typeface="Arial" pitchFamily="34" charset="0"/>
                <a:ea typeface="Times New Roman" pitchFamily="18" charset="0"/>
                <a:cs typeface="Century Gothic" pitchFamily="34" charset="0"/>
              </a:rPr>
              <a:t>a/ </a:t>
            </a:r>
            <a:r>
              <a:rPr lang="fr-FR" sz="2800" u="sng" dirty="0" smtClean="0">
                <a:latin typeface="Arial" pitchFamily="34" charset="0"/>
                <a:ea typeface="Times New Roman" pitchFamily="18" charset="0"/>
                <a:cs typeface="Century Gothic" pitchFamily="34" charset="0"/>
              </a:rPr>
              <a:t>Utilisation des décompositions des nombres.</a:t>
            </a:r>
            <a:endParaRPr lang="fr-FR" sz="2800" u="sng" dirty="0" smtClean="0">
              <a:latin typeface="Arial" pitchFamily="34" charset="0"/>
              <a:ea typeface="Times New Roman" pitchFamily="18" charset="0"/>
              <a:cs typeface="Century Gothic" pitchFamily="34" charset="0"/>
            </a:endParaRPr>
          </a:p>
          <a:p>
            <a:pPr marL="0" indent="449263">
              <a:spcBef>
                <a:spcPct val="0"/>
              </a:spcBef>
              <a:buNone/>
              <a:defRPr/>
            </a:pPr>
            <a:endParaRPr lang="fr-FR" sz="2800" dirty="0" smtClean="0">
              <a:latin typeface="Arial" pitchFamily="34" charset="0"/>
              <a:ea typeface="Times New Roman" pitchFamily="18" charset="0"/>
              <a:cs typeface="Century Gothic" pitchFamily="34" charset="0"/>
            </a:endParaRPr>
          </a:p>
          <a:p>
            <a:pPr marL="0" indent="449263">
              <a:spcBef>
                <a:spcPct val="0"/>
              </a:spcBef>
              <a:buNone/>
              <a:defRPr/>
            </a:pPr>
            <a:r>
              <a:rPr lang="fr-FR" sz="2800" dirty="0" smtClean="0">
                <a:latin typeface="Arial" pitchFamily="34" charset="0"/>
                <a:ea typeface="Times New Roman" pitchFamily="18" charset="0"/>
                <a:cs typeface="Century Gothic" pitchFamily="34" charset="0"/>
              </a:rPr>
              <a:t>Activité proposée dans le livre </a:t>
            </a:r>
            <a:r>
              <a:rPr lang="fr-FR" sz="2800" i="1" dirty="0" smtClean="0">
                <a:latin typeface="Arial" pitchFamily="34" charset="0"/>
                <a:ea typeface="Times New Roman" pitchFamily="18" charset="0"/>
                <a:cs typeface="Century Gothic" pitchFamily="34" charset="0"/>
              </a:rPr>
              <a:t>Apprentissages numériques CE2, ERMEL, INRP, Hatier, 1995.</a:t>
            </a:r>
            <a:endParaRPr lang="fr-FR" sz="2800" dirty="0" smtClean="0">
              <a:latin typeface="Arial" pitchFamily="34" charset="0"/>
              <a:ea typeface="Times New Roman" pitchFamily="18" charset="0"/>
              <a:cs typeface="Century Gothic" pitchFamily="34" charset="0"/>
            </a:endParaRPr>
          </a:p>
          <a:p>
            <a:pPr marL="0" indent="449263">
              <a:spcBef>
                <a:spcPct val="0"/>
              </a:spcBef>
              <a:buNone/>
              <a:defRPr/>
            </a:pPr>
            <a:endParaRPr lang="fr-FR" sz="2800" dirty="0" smtClean="0">
              <a:latin typeface="Arial" pitchFamily="34" charset="0"/>
              <a:ea typeface="Times New Roman" pitchFamily="18" charset="0"/>
              <a:cs typeface="Century Gothic" pitchFamily="34" charset="0"/>
            </a:endParaRPr>
          </a:p>
          <a:p>
            <a:pPr marL="0" indent="449263">
              <a:spcBef>
                <a:spcPct val="0"/>
              </a:spcBef>
              <a:buNone/>
              <a:defRPr/>
            </a:pPr>
            <a:r>
              <a:rPr lang="fr-FR" sz="2800" dirty="0" smtClean="0">
                <a:latin typeface="Arial" pitchFamily="34" charset="0"/>
                <a:ea typeface="Times New Roman" pitchFamily="18" charset="0"/>
                <a:cs typeface="Century Gothic" pitchFamily="34" charset="0"/>
              </a:rPr>
              <a:t>« On donne une cible avec des anneaux portant les nombres 1, 10, 100, 1000 etc. Chaque joueur lance des palets numérotés sur cette cible. On calcule le nombre de points obtenus par le joueur en multipliant la valeur de l’anneau où il se trouve, puis en additionnant les nombres obtenus. Le joueur gagnant est celui qui a le plus grand score.</a:t>
            </a:r>
            <a:endParaRPr lang="fr-FR" sz="2800" dirty="0" smtClean="0">
              <a:latin typeface="Arial" pitchFamily="34" charset="0"/>
              <a:ea typeface="Times New Roman" pitchFamily="18" charset="0"/>
              <a:cs typeface="Century Gothic" pitchFamily="34" charset="0"/>
            </a:endParaRPr>
          </a:p>
          <a:p>
            <a:pPr marL="0" indent="449263">
              <a:spcBef>
                <a:spcPct val="0"/>
              </a:spcBef>
              <a:buFontTx/>
              <a:buChar char="-"/>
              <a:defRPr/>
            </a:pPr>
            <a:endParaRPr lang="fr-FR" sz="2800" dirty="0" smtClean="0">
              <a:latin typeface="Arial" pitchFamily="34" charset="0"/>
              <a:ea typeface="Times New Roman" pitchFamily="18" charset="0"/>
              <a:cs typeface="Century Gothic" pitchFamily="34" charset="0"/>
            </a:endParaRPr>
          </a:p>
          <a:p>
            <a:pPr marL="0" indent="449263">
              <a:spcBef>
                <a:spcPct val="0"/>
              </a:spcBef>
              <a:buFontTx/>
              <a:buChar char="-"/>
              <a:defRPr/>
            </a:pPr>
            <a:endParaRPr lang="fr-FR" dirty="0" smtClean="0">
              <a:latin typeface="Arial" pitchFamily="34" charset="0"/>
              <a:ea typeface="Times New Roman" pitchFamily="18" charset="0"/>
              <a:cs typeface="Century Gothic" pitchFamily="34" charset="0"/>
            </a:endParaRPr>
          </a:p>
          <a:p>
            <a:pPr marL="0" indent="449263">
              <a:spcBef>
                <a:spcPct val="0"/>
              </a:spcBef>
              <a:buFontTx/>
              <a:buChar char="-"/>
              <a:defRPr/>
            </a:pPr>
            <a:endParaRPr lang="fr-FR" dirty="0" smtClean="0">
              <a:latin typeface="Arial" pitchFamily="34" charset="0"/>
              <a:cs typeface="Arial" pitchFamily="34" charset="0"/>
            </a:endParaRPr>
          </a:p>
          <a:p>
            <a:pPr marL="365760" indent="-283464" eaLnBrk="1" fontAlgn="auto" hangingPunct="1">
              <a:spcAft>
                <a:spcPts val="0"/>
              </a:spcAft>
              <a:buFont typeface="Wingdings 2"/>
              <a:buChar char=""/>
              <a:defRPr/>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5576" y="260648"/>
            <a:ext cx="8136904" cy="6769720"/>
          </a:xfrm>
        </p:spPr>
        <p:txBody>
          <a:bodyPr>
            <a:normAutofit/>
          </a:bodyPr>
          <a:lstStyle/>
          <a:p>
            <a:pPr marL="0" indent="449263">
              <a:spcBef>
                <a:spcPct val="0"/>
              </a:spcBef>
              <a:buNone/>
              <a:defRPr/>
            </a:pPr>
            <a:endParaRPr lang="fr-FR" sz="2800" dirty="0" smtClean="0">
              <a:latin typeface="Arial" pitchFamily="34" charset="0"/>
              <a:ea typeface="Times New Roman" pitchFamily="18" charset="0"/>
              <a:cs typeface="Century Gothic" pitchFamily="34" charset="0"/>
            </a:endParaRPr>
          </a:p>
          <a:p>
            <a:pPr marL="0" indent="449263">
              <a:spcBef>
                <a:spcPct val="0"/>
              </a:spcBef>
              <a:buNone/>
              <a:defRPr/>
            </a:pPr>
            <a:r>
              <a:rPr lang="fr-FR" sz="2800" i="1" dirty="0" smtClean="0">
                <a:latin typeface="Arial" pitchFamily="34" charset="0"/>
                <a:ea typeface="Times New Roman" pitchFamily="18" charset="0"/>
                <a:cs typeface="Century Gothic" pitchFamily="34" charset="0"/>
              </a:rPr>
              <a:t>Les élèves ont déjà utilisé ce type de cibles pour différents exercices (chaque fois le maître adapte les cibles et les valeurs des palets suivant ses objectifs).</a:t>
            </a:r>
          </a:p>
          <a:p>
            <a:pPr marL="0" indent="449263">
              <a:spcBef>
                <a:spcPct val="0"/>
              </a:spcBef>
              <a:buNone/>
              <a:defRPr/>
            </a:pPr>
            <a:r>
              <a:rPr lang="fr-FR" sz="2800" i="1" dirty="0" smtClean="0">
                <a:latin typeface="Arial" pitchFamily="34" charset="0"/>
                <a:ea typeface="Times New Roman" pitchFamily="18" charset="0"/>
                <a:cs typeface="Century Gothic" pitchFamily="34" charset="0"/>
              </a:rPr>
              <a:t>Cette fois-ci, les élèves sont par groupes de deux, ils reçoivent 2 cibles (correspondant à des joueurs fictifs) avec des palets déjà placés, ils doivent se mettre d’accord pour dire qui a gagné.</a:t>
            </a:r>
          </a:p>
          <a:p>
            <a:pPr marL="0" indent="449263">
              <a:spcBef>
                <a:spcPct val="0"/>
              </a:spcBef>
              <a:buNone/>
              <a:defRPr/>
            </a:pPr>
            <a:r>
              <a:rPr lang="fr-FR" sz="2800" i="1" dirty="0" smtClean="0">
                <a:latin typeface="Arial" pitchFamily="34" charset="0"/>
                <a:ea typeface="Times New Roman" pitchFamily="18" charset="0"/>
                <a:cs typeface="Century Gothic" pitchFamily="34" charset="0"/>
              </a:rPr>
              <a:t>Voici deux exercices de ce type. </a:t>
            </a:r>
            <a:r>
              <a:rPr lang="fr-FR" sz="2800" dirty="0" smtClean="0">
                <a:latin typeface="Arial" pitchFamily="34" charset="0"/>
                <a:ea typeface="Times New Roman" pitchFamily="18" charset="0"/>
                <a:cs typeface="Century Gothic" pitchFamily="34" charset="0"/>
              </a:rPr>
              <a:t>»</a:t>
            </a:r>
            <a:endParaRPr lang="fr-FR" sz="2800" dirty="0" smtClean="0">
              <a:latin typeface="Arial" pitchFamily="34" charset="0"/>
              <a:ea typeface="Times New Roman" pitchFamily="18" charset="0"/>
              <a:cs typeface="Century Gothic" pitchFamily="34" charset="0"/>
            </a:endParaRPr>
          </a:p>
          <a:p>
            <a:pPr marL="0" indent="449263">
              <a:spcBef>
                <a:spcPct val="0"/>
              </a:spcBef>
              <a:buFontTx/>
              <a:buChar char="-"/>
              <a:defRPr/>
            </a:pPr>
            <a:endParaRPr lang="fr-FR" sz="2800" dirty="0" smtClean="0">
              <a:latin typeface="Arial" pitchFamily="34" charset="0"/>
              <a:ea typeface="Times New Roman" pitchFamily="18" charset="0"/>
              <a:cs typeface="Century Gothic" pitchFamily="34" charset="0"/>
            </a:endParaRPr>
          </a:p>
          <a:p>
            <a:pPr marL="0" indent="449263">
              <a:spcBef>
                <a:spcPct val="0"/>
              </a:spcBef>
              <a:buFontTx/>
              <a:buChar char="-"/>
              <a:defRPr/>
            </a:pPr>
            <a:endParaRPr lang="fr-FR" dirty="0" smtClean="0">
              <a:latin typeface="Arial" pitchFamily="34" charset="0"/>
              <a:ea typeface="Times New Roman" pitchFamily="18" charset="0"/>
              <a:cs typeface="Century Gothic" pitchFamily="34" charset="0"/>
            </a:endParaRPr>
          </a:p>
          <a:p>
            <a:pPr marL="0" indent="449263">
              <a:spcBef>
                <a:spcPct val="0"/>
              </a:spcBef>
              <a:buFontTx/>
              <a:buChar char="-"/>
              <a:defRPr/>
            </a:pPr>
            <a:endParaRPr lang="fr-FR" dirty="0" smtClean="0">
              <a:latin typeface="Arial" pitchFamily="34" charset="0"/>
              <a:cs typeface="Arial" pitchFamily="34" charset="0"/>
            </a:endParaRPr>
          </a:p>
          <a:p>
            <a:pPr marL="365760" indent="-283464" eaLnBrk="1" fontAlgn="auto" hangingPunct="1">
              <a:spcAft>
                <a:spcPts val="0"/>
              </a:spcAft>
              <a:buFont typeface="Wingdings 2"/>
              <a:buChar char=""/>
              <a:defRPr/>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5576" y="376312"/>
            <a:ext cx="8136904" cy="6481688"/>
          </a:xfrm>
        </p:spPr>
        <p:txBody>
          <a:bodyPr>
            <a:normAutofit/>
          </a:bodyPr>
          <a:lstStyle/>
          <a:p>
            <a:pPr marL="0" indent="449263">
              <a:spcBef>
                <a:spcPct val="0"/>
              </a:spcBef>
              <a:buNone/>
              <a:defRPr/>
            </a:pPr>
            <a:r>
              <a:rPr lang="fr-FR" sz="2800" u="sng" dirty="0" smtClean="0">
                <a:latin typeface="Arial" pitchFamily="34" charset="0"/>
                <a:ea typeface="Times New Roman" pitchFamily="18" charset="0"/>
                <a:cs typeface="Century Gothic" pitchFamily="34" charset="0"/>
              </a:rPr>
              <a:t>Exercice 1 : qui a gagné ?</a:t>
            </a:r>
          </a:p>
          <a:p>
            <a:pPr marL="0" indent="449263">
              <a:spcBef>
                <a:spcPct val="0"/>
              </a:spcBef>
              <a:buNone/>
              <a:defRPr/>
            </a:pPr>
            <a:endParaRPr lang="fr-FR" sz="2800" i="1" dirty="0" smtClean="0">
              <a:latin typeface="Arial" pitchFamily="34" charset="0"/>
              <a:ea typeface="Times New Roman" pitchFamily="18" charset="0"/>
              <a:cs typeface="Century Gothic" pitchFamily="34" charset="0"/>
            </a:endParaRPr>
          </a:p>
          <a:p>
            <a:pPr marL="0" indent="449263">
              <a:spcBef>
                <a:spcPct val="0"/>
              </a:spcBef>
              <a:buNone/>
              <a:defRPr/>
            </a:pPr>
            <a:endParaRPr lang="fr-FR" dirty="0" smtClean="0">
              <a:latin typeface="Arial" pitchFamily="34" charset="0"/>
              <a:ea typeface="Times New Roman" pitchFamily="18" charset="0"/>
              <a:cs typeface="Century Gothic" pitchFamily="34" charset="0"/>
            </a:endParaRPr>
          </a:p>
          <a:p>
            <a:pPr marL="0" indent="449263">
              <a:spcBef>
                <a:spcPct val="0"/>
              </a:spcBef>
              <a:buFontTx/>
              <a:buChar char="-"/>
              <a:defRPr/>
            </a:pPr>
            <a:endParaRPr lang="fr-FR" dirty="0" smtClean="0">
              <a:latin typeface="Arial" pitchFamily="34" charset="0"/>
              <a:cs typeface="Arial" pitchFamily="34" charset="0"/>
            </a:endParaRPr>
          </a:p>
          <a:p>
            <a:pPr marL="365760" indent="-283464" eaLnBrk="1" fontAlgn="auto" hangingPunct="1">
              <a:spcAft>
                <a:spcPts val="0"/>
              </a:spcAft>
              <a:buFont typeface="Wingdings 2"/>
              <a:buChar char=""/>
              <a:defRPr/>
            </a:pPr>
            <a:endParaRPr lang="fr-FR" dirty="0"/>
          </a:p>
        </p:txBody>
      </p:sp>
      <p:pic>
        <p:nvPicPr>
          <p:cNvPr id="4" name="Image 3" descr="numérisation0580.jpg"/>
          <p:cNvPicPr>
            <a:picLocks noChangeAspect="1"/>
          </p:cNvPicPr>
          <p:nvPr/>
        </p:nvPicPr>
        <p:blipFill>
          <a:blip r:embed="rId2" cstate="print"/>
          <a:stretch>
            <a:fillRect/>
          </a:stretch>
        </p:blipFill>
        <p:spPr>
          <a:xfrm>
            <a:off x="1979712" y="908720"/>
            <a:ext cx="5118253" cy="2664296"/>
          </a:xfrm>
          <a:prstGeom prst="rect">
            <a:avLst/>
          </a:prstGeom>
        </p:spPr>
      </p:pic>
      <p:sp>
        <p:nvSpPr>
          <p:cNvPr id="5" name="ZoneTexte 4"/>
          <p:cNvSpPr txBox="1"/>
          <p:nvPr/>
        </p:nvSpPr>
        <p:spPr>
          <a:xfrm>
            <a:off x="1259632" y="3645024"/>
            <a:ext cx="7704856" cy="3077766"/>
          </a:xfrm>
          <a:prstGeom prst="rect">
            <a:avLst/>
          </a:prstGeom>
          <a:noFill/>
        </p:spPr>
        <p:txBody>
          <a:bodyPr wrap="square" rtlCol="0">
            <a:spAutoFit/>
          </a:bodyPr>
          <a:lstStyle/>
          <a:p>
            <a:r>
              <a:rPr lang="fr-FR" sz="1600" dirty="0" smtClean="0"/>
              <a:t>Les élèves peuvent comparer les gains en commençant par les plus grandes unités puisque les valeurs des palets sont toutes inférieures à 9.</a:t>
            </a:r>
          </a:p>
          <a:p>
            <a:r>
              <a:rPr lang="fr-FR" sz="1600" dirty="0" smtClean="0"/>
              <a:t>Beaucoup d’élèves vont calculer le gain en respectant la règle donnée.</a:t>
            </a:r>
          </a:p>
          <a:p>
            <a:r>
              <a:rPr lang="fr-FR" sz="1600" dirty="0" smtClean="0"/>
              <a:t>Ils vont nécessairement faire des calculs mettant en jeu les décompositions de 86432 et 84987 utilisant 10, 100, 1000, 10000 et auront donc l’occasion de mettre en relation chaque chiffre du gain et les valeurs qu’ils représentent.</a:t>
            </a:r>
          </a:p>
          <a:p>
            <a:r>
              <a:rPr lang="fr-FR" sz="1600" b="1" dirty="0" smtClean="0"/>
              <a:t>La signification de chacun des chiffres de l’écriture d’un nombre est abordée ici en réponse à un problème posé.</a:t>
            </a:r>
          </a:p>
          <a:p>
            <a:r>
              <a:rPr lang="fr-FR" sz="1600" dirty="0" smtClean="0"/>
              <a:t>La procédure experte ne nécessite aucun calcul, il suffit de passer directement des chiffres inscrits sur la cible à l’écriture des gains, 86 432 pour Luc et 84 987 pour Louise.</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5576" y="376312"/>
            <a:ext cx="8136904" cy="6481688"/>
          </a:xfrm>
        </p:spPr>
        <p:txBody>
          <a:bodyPr>
            <a:normAutofit/>
          </a:bodyPr>
          <a:lstStyle/>
          <a:p>
            <a:pPr marL="0" indent="449263">
              <a:spcBef>
                <a:spcPct val="0"/>
              </a:spcBef>
              <a:buNone/>
              <a:defRPr/>
            </a:pPr>
            <a:r>
              <a:rPr lang="fr-FR" sz="2800" u="sng" dirty="0" smtClean="0">
                <a:latin typeface="Arial" pitchFamily="34" charset="0"/>
                <a:ea typeface="Times New Roman" pitchFamily="18" charset="0"/>
                <a:cs typeface="Century Gothic" pitchFamily="34" charset="0"/>
              </a:rPr>
              <a:t>Exercice 2 : qui a gagné ?</a:t>
            </a:r>
          </a:p>
          <a:p>
            <a:pPr marL="0" indent="449263">
              <a:spcBef>
                <a:spcPct val="0"/>
              </a:spcBef>
              <a:buNone/>
              <a:defRPr/>
            </a:pPr>
            <a:endParaRPr lang="fr-FR" sz="2800" i="1" dirty="0" smtClean="0">
              <a:latin typeface="Arial" pitchFamily="34" charset="0"/>
              <a:ea typeface="Times New Roman" pitchFamily="18" charset="0"/>
              <a:cs typeface="Century Gothic" pitchFamily="34" charset="0"/>
            </a:endParaRPr>
          </a:p>
          <a:p>
            <a:pPr marL="0" indent="449263">
              <a:spcBef>
                <a:spcPct val="0"/>
              </a:spcBef>
              <a:buNone/>
              <a:defRPr/>
            </a:pPr>
            <a:endParaRPr lang="fr-FR" dirty="0" smtClean="0">
              <a:latin typeface="Arial" pitchFamily="34" charset="0"/>
              <a:ea typeface="Times New Roman" pitchFamily="18" charset="0"/>
              <a:cs typeface="Century Gothic" pitchFamily="34" charset="0"/>
            </a:endParaRPr>
          </a:p>
          <a:p>
            <a:pPr marL="0" indent="449263">
              <a:spcBef>
                <a:spcPct val="0"/>
              </a:spcBef>
              <a:buFontTx/>
              <a:buChar char="-"/>
              <a:defRPr/>
            </a:pPr>
            <a:endParaRPr lang="fr-FR" dirty="0" smtClean="0">
              <a:latin typeface="Arial" pitchFamily="34" charset="0"/>
              <a:cs typeface="Arial" pitchFamily="34" charset="0"/>
            </a:endParaRPr>
          </a:p>
          <a:p>
            <a:pPr marL="365760" indent="-283464" eaLnBrk="1" fontAlgn="auto" hangingPunct="1">
              <a:spcAft>
                <a:spcPts val="0"/>
              </a:spcAft>
              <a:buFont typeface="Wingdings 2"/>
              <a:buChar char=""/>
              <a:defRPr/>
            </a:pPr>
            <a:endParaRPr lang="fr-FR" dirty="0"/>
          </a:p>
        </p:txBody>
      </p:sp>
      <p:sp>
        <p:nvSpPr>
          <p:cNvPr id="5" name="ZoneTexte 4"/>
          <p:cNvSpPr txBox="1"/>
          <p:nvPr/>
        </p:nvSpPr>
        <p:spPr>
          <a:xfrm>
            <a:off x="1259632" y="3645024"/>
            <a:ext cx="7704856" cy="2831544"/>
          </a:xfrm>
          <a:prstGeom prst="rect">
            <a:avLst/>
          </a:prstGeom>
          <a:noFill/>
        </p:spPr>
        <p:txBody>
          <a:bodyPr wrap="square" rtlCol="0">
            <a:spAutoFit/>
          </a:bodyPr>
          <a:lstStyle/>
          <a:p>
            <a:r>
              <a:rPr lang="fr-FR" sz="1600" dirty="0" smtClean="0"/>
              <a:t>Dans cet exercice, la valeur des palets sont parfois supérieures ou égales à 10.</a:t>
            </a:r>
          </a:p>
          <a:p>
            <a:r>
              <a:rPr lang="fr-FR" sz="1600" dirty="0" smtClean="0"/>
              <a:t>Pour appliquer la procédure experte, les élèves devront procéder à des échanges « 10 contre 1 », par exemple, sur la cible de Leïla, le palet « 11 » de la zone des 10 devra être remplacé par 1 palet « 1 » de la zone des 100 et un palet « 1 » de la zone des 10.</a:t>
            </a:r>
          </a:p>
          <a:p>
            <a:endParaRPr lang="fr-FR" sz="1600" dirty="0" smtClean="0"/>
          </a:p>
          <a:p>
            <a:r>
              <a:rPr lang="fr-FR" sz="1600" dirty="0" smtClean="0"/>
              <a:t>Une situation telle que le jeu du palet oblige les élèves à travailler longuement sur les décompositions des nombres, leur permet de faire explicitement le lien entre les chiffres et les quantités qu’ils représentent et de travailler sur les rapports entre les différentes unités.</a:t>
            </a:r>
          </a:p>
          <a:p>
            <a:endParaRPr lang="fr-FR" dirty="0"/>
          </a:p>
        </p:txBody>
      </p:sp>
      <p:pic>
        <p:nvPicPr>
          <p:cNvPr id="6" name="Image 5" descr="numérisation0581.jpg"/>
          <p:cNvPicPr>
            <a:picLocks noChangeAspect="1"/>
          </p:cNvPicPr>
          <p:nvPr/>
        </p:nvPicPr>
        <p:blipFill>
          <a:blip r:embed="rId2" cstate="print"/>
          <a:stretch>
            <a:fillRect/>
          </a:stretch>
        </p:blipFill>
        <p:spPr>
          <a:xfrm>
            <a:off x="2267744" y="908720"/>
            <a:ext cx="4576572" cy="23820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9632" y="2348880"/>
            <a:ext cx="7499350" cy="1143000"/>
          </a:xfrm>
        </p:spPr>
        <p:txBody>
          <a:bodyPr>
            <a:normAutofit fontScale="90000"/>
          </a:bodyPr>
          <a:lstStyle/>
          <a:p>
            <a:r>
              <a:rPr lang="fr-FR" sz="3100" dirty="0" smtClean="0"/>
              <a:t>Les compétences exigibles en fin de  cycle 3 sont données dans des paragraphes des programmes de 2002.</a:t>
            </a:r>
            <a:br>
              <a:rPr lang="fr-FR" sz="3100" dirty="0" smtClean="0"/>
            </a:br>
            <a:r>
              <a:rPr lang="fr-FR" dirty="0" smtClean="0"/>
              <a:t/>
            </a:r>
            <a:br>
              <a:rPr lang="fr-FR" dirty="0" smtClean="0"/>
            </a:br>
            <a:r>
              <a:rPr lang="fr-FR" dirty="0" smtClean="0"/>
              <a:t/>
            </a:r>
            <a:br>
              <a:rPr lang="fr-FR" dirty="0" smtClean="0"/>
            </a:br>
            <a:r>
              <a:rPr lang="fr-FR" dirty="0" smtClean="0"/>
              <a:t/>
            </a:r>
            <a:br>
              <a:rPr lang="fr-FR" dirty="0" smtClean="0"/>
            </a:br>
            <a:r>
              <a:rPr lang="fr-FR" u="sng" dirty="0" smtClean="0"/>
              <a:t>Exercice 1 </a:t>
            </a:r>
            <a:r>
              <a:rPr lang="fr-FR" dirty="0" smtClean="0"/>
              <a:t>: les trouver dans les programmes et les comparer avec celles exigibles en fin de cycle 2.</a:t>
            </a:r>
            <a:endParaRPr lang="fr-F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5576" y="260648"/>
            <a:ext cx="8136904" cy="6769720"/>
          </a:xfrm>
        </p:spPr>
        <p:txBody>
          <a:bodyPr>
            <a:normAutofit/>
          </a:bodyPr>
          <a:lstStyle/>
          <a:p>
            <a:pPr marL="0" indent="449263">
              <a:spcBef>
                <a:spcPct val="0"/>
              </a:spcBef>
              <a:buNone/>
              <a:defRPr/>
            </a:pPr>
            <a:r>
              <a:rPr lang="fr-FR" sz="2800" u="sng" dirty="0" smtClean="0">
                <a:latin typeface="Arial" pitchFamily="34" charset="0"/>
                <a:ea typeface="Times New Roman" pitchFamily="18" charset="0"/>
                <a:cs typeface="Century Gothic" pitchFamily="34" charset="0"/>
              </a:rPr>
              <a:t>b/ </a:t>
            </a:r>
            <a:r>
              <a:rPr lang="fr-FR" sz="2800" u="sng" dirty="0" smtClean="0">
                <a:latin typeface="Arial" pitchFamily="34" charset="0"/>
                <a:ea typeface="Times New Roman" pitchFamily="18" charset="0"/>
                <a:cs typeface="Century Gothic" pitchFamily="34" charset="0"/>
              </a:rPr>
              <a:t>Résolutions de problèmes nécessitant des connaissances en numération.</a:t>
            </a:r>
            <a:endParaRPr lang="fr-FR" sz="2800" u="sng" dirty="0" smtClean="0">
              <a:latin typeface="Arial" pitchFamily="34" charset="0"/>
              <a:ea typeface="Times New Roman" pitchFamily="18" charset="0"/>
              <a:cs typeface="Century Gothic" pitchFamily="34" charset="0"/>
            </a:endParaRPr>
          </a:p>
          <a:p>
            <a:pPr marL="0" indent="449263">
              <a:spcBef>
                <a:spcPct val="0"/>
              </a:spcBef>
              <a:buNone/>
              <a:defRPr/>
            </a:pPr>
            <a:endParaRPr lang="fr-FR" sz="2800" dirty="0" smtClean="0">
              <a:latin typeface="Arial" pitchFamily="34" charset="0"/>
              <a:ea typeface="Times New Roman" pitchFamily="18" charset="0"/>
              <a:cs typeface="Century Gothic" pitchFamily="34" charset="0"/>
            </a:endParaRPr>
          </a:p>
          <a:p>
            <a:pPr marL="0" indent="449263">
              <a:spcBef>
                <a:spcPct val="0"/>
              </a:spcBef>
              <a:buNone/>
              <a:defRPr/>
            </a:pPr>
            <a:r>
              <a:rPr lang="fr-FR" sz="2800" u="sng" dirty="0" smtClean="0">
                <a:latin typeface="Arial" pitchFamily="34" charset="0"/>
                <a:ea typeface="Times New Roman" pitchFamily="18" charset="0"/>
                <a:cs typeface="Century Gothic" pitchFamily="34" charset="0"/>
              </a:rPr>
              <a:t>1</a:t>
            </a:r>
            <a:r>
              <a:rPr lang="fr-FR" sz="2800" u="sng" baseline="30000" dirty="0" smtClean="0">
                <a:latin typeface="Arial" pitchFamily="34" charset="0"/>
                <a:ea typeface="Times New Roman" pitchFamily="18" charset="0"/>
                <a:cs typeface="Century Gothic" pitchFamily="34" charset="0"/>
              </a:rPr>
              <a:t>er</a:t>
            </a:r>
            <a:r>
              <a:rPr lang="fr-FR" sz="2800" u="sng" dirty="0" smtClean="0">
                <a:latin typeface="Arial" pitchFamily="34" charset="0"/>
                <a:ea typeface="Times New Roman" pitchFamily="18" charset="0"/>
                <a:cs typeface="Century Gothic" pitchFamily="34" charset="0"/>
              </a:rPr>
              <a:t> exemple : activité niveau CE2</a:t>
            </a:r>
          </a:p>
          <a:p>
            <a:pPr marL="0" indent="449263">
              <a:spcBef>
                <a:spcPct val="0"/>
              </a:spcBef>
              <a:buNone/>
              <a:defRPr/>
            </a:pPr>
            <a:endParaRPr lang="fr-FR" sz="2800" u="sng" dirty="0" smtClean="0">
              <a:latin typeface="Arial" pitchFamily="34" charset="0"/>
              <a:ea typeface="Times New Roman" pitchFamily="18" charset="0"/>
              <a:cs typeface="Century Gothic" pitchFamily="34" charset="0"/>
            </a:endParaRPr>
          </a:p>
          <a:p>
            <a:pPr marL="0" indent="449263">
              <a:spcBef>
                <a:spcPct val="0"/>
              </a:spcBef>
              <a:buNone/>
              <a:defRPr/>
            </a:pPr>
            <a:r>
              <a:rPr lang="fr-FR" sz="2400" dirty="0" smtClean="0">
                <a:latin typeface="Arial" pitchFamily="34" charset="0"/>
                <a:ea typeface="Times New Roman" pitchFamily="18" charset="0"/>
                <a:cs typeface="Century Gothic" pitchFamily="34" charset="0"/>
              </a:rPr>
              <a:t>Un fabricant vend des crayons par étuis de 10 et par boîtes de 100. Le magasinier doit préparer les boîtes et les étuis pour la livraison.</a:t>
            </a:r>
          </a:p>
          <a:p>
            <a:pPr marL="0" indent="449263">
              <a:spcBef>
                <a:spcPct val="0"/>
              </a:spcBef>
              <a:buNone/>
              <a:defRPr/>
            </a:pPr>
            <a:endParaRPr lang="fr-FR" sz="2800" dirty="0" smtClean="0">
              <a:latin typeface="Arial" pitchFamily="34" charset="0"/>
              <a:ea typeface="Times New Roman" pitchFamily="18" charset="0"/>
              <a:cs typeface="Century Gothic" pitchFamily="34" charset="0"/>
            </a:endParaRPr>
          </a:p>
          <a:p>
            <a:pPr marL="0" indent="449263">
              <a:spcBef>
                <a:spcPct val="0"/>
              </a:spcBef>
              <a:buFontTx/>
              <a:buChar char="-"/>
              <a:defRPr/>
            </a:pPr>
            <a:endParaRPr lang="fr-FR" sz="2400" dirty="0" smtClean="0">
              <a:latin typeface="Arial" pitchFamily="34" charset="0"/>
              <a:ea typeface="Times New Roman" pitchFamily="18" charset="0"/>
              <a:cs typeface="Century Gothic" pitchFamily="34" charset="0"/>
            </a:endParaRPr>
          </a:p>
          <a:p>
            <a:pPr marL="274638" lvl="1" indent="449263">
              <a:spcBef>
                <a:spcPct val="0"/>
              </a:spcBef>
              <a:buFontTx/>
              <a:buChar char="-"/>
              <a:defRPr/>
            </a:pPr>
            <a:endParaRPr lang="fr-FR" sz="2400" dirty="0" smtClean="0">
              <a:latin typeface="Arial" pitchFamily="34" charset="0"/>
              <a:ea typeface="Times New Roman" pitchFamily="18" charset="0"/>
              <a:cs typeface="Century Gothic" pitchFamily="34" charset="0"/>
            </a:endParaRPr>
          </a:p>
          <a:p>
            <a:pPr marL="274638" lvl="1" indent="449263">
              <a:spcBef>
                <a:spcPct val="0"/>
              </a:spcBef>
              <a:buNone/>
              <a:defRPr/>
            </a:pPr>
            <a:endParaRPr lang="fr-FR" sz="2400" dirty="0" smtClean="0">
              <a:latin typeface="Arial" pitchFamily="34" charset="0"/>
              <a:ea typeface="Times New Roman" pitchFamily="18" charset="0"/>
              <a:cs typeface="Century Gothic" pitchFamily="34" charset="0"/>
            </a:endParaRPr>
          </a:p>
          <a:p>
            <a:pPr marL="0" indent="449263">
              <a:spcBef>
                <a:spcPct val="0"/>
              </a:spcBef>
              <a:buNone/>
              <a:defRPr/>
            </a:pPr>
            <a:endParaRPr lang="fr-FR" sz="2800" dirty="0" smtClean="0">
              <a:latin typeface="Arial" pitchFamily="34" charset="0"/>
              <a:ea typeface="Times New Roman" pitchFamily="18" charset="0"/>
              <a:cs typeface="Century Gothic" pitchFamily="34" charset="0"/>
            </a:endParaRPr>
          </a:p>
          <a:p>
            <a:pPr marL="0" indent="449263">
              <a:spcBef>
                <a:spcPct val="0"/>
              </a:spcBef>
              <a:buFontTx/>
              <a:buChar char="-"/>
              <a:defRPr/>
            </a:pPr>
            <a:endParaRPr lang="fr-FR" sz="2800" dirty="0" smtClean="0">
              <a:latin typeface="Arial" pitchFamily="34" charset="0"/>
              <a:ea typeface="Times New Roman" pitchFamily="18" charset="0"/>
              <a:cs typeface="Century Gothic" pitchFamily="34" charset="0"/>
            </a:endParaRPr>
          </a:p>
          <a:p>
            <a:pPr marL="0" indent="449263">
              <a:spcBef>
                <a:spcPct val="0"/>
              </a:spcBef>
              <a:buFontTx/>
              <a:buChar char="-"/>
              <a:defRPr/>
            </a:pPr>
            <a:endParaRPr lang="fr-FR" dirty="0" smtClean="0">
              <a:latin typeface="Arial" pitchFamily="34" charset="0"/>
              <a:ea typeface="Times New Roman" pitchFamily="18" charset="0"/>
              <a:cs typeface="Century Gothic" pitchFamily="34" charset="0"/>
            </a:endParaRPr>
          </a:p>
          <a:p>
            <a:pPr marL="0" indent="449263">
              <a:spcBef>
                <a:spcPct val="0"/>
              </a:spcBef>
              <a:buFontTx/>
              <a:buChar char="-"/>
              <a:defRPr/>
            </a:pPr>
            <a:endParaRPr lang="fr-FR" dirty="0" smtClean="0">
              <a:latin typeface="Arial" pitchFamily="34" charset="0"/>
              <a:cs typeface="Arial" pitchFamily="34" charset="0"/>
            </a:endParaRPr>
          </a:p>
          <a:p>
            <a:pPr marL="365760" indent="-283464" eaLnBrk="1" fontAlgn="auto" hangingPunct="1">
              <a:spcAft>
                <a:spcPts val="0"/>
              </a:spcAft>
              <a:buFont typeface="Wingdings 2"/>
              <a:buChar char=""/>
              <a:defRPr/>
            </a:pPr>
            <a:endParaRPr lang="fr-FR" dirty="0"/>
          </a:p>
        </p:txBody>
      </p:sp>
      <p:pic>
        <p:nvPicPr>
          <p:cNvPr id="7" name="Image 6" descr="numérisation0582.jpg"/>
          <p:cNvPicPr>
            <a:picLocks noChangeAspect="1"/>
          </p:cNvPicPr>
          <p:nvPr/>
        </p:nvPicPr>
        <p:blipFill>
          <a:blip r:embed="rId2" cstate="print"/>
          <a:stretch>
            <a:fillRect/>
          </a:stretch>
        </p:blipFill>
        <p:spPr>
          <a:xfrm>
            <a:off x="1979712" y="3573016"/>
            <a:ext cx="5400600" cy="30818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100" y="332656"/>
            <a:ext cx="7499350" cy="5915744"/>
          </a:xfrm>
        </p:spPr>
        <p:txBody>
          <a:bodyPr/>
          <a:lstStyle/>
          <a:p>
            <a:pPr>
              <a:buNone/>
            </a:pPr>
            <a:endParaRPr lang="fr-FR" dirty="0" smtClean="0"/>
          </a:p>
          <a:p>
            <a:pPr lvl="1">
              <a:buNone/>
            </a:pPr>
            <a:r>
              <a:rPr lang="fr-FR" dirty="0" smtClean="0"/>
              <a:t>	</a:t>
            </a:r>
            <a:endParaRPr lang="fr-FR" dirty="0"/>
          </a:p>
        </p:txBody>
      </p:sp>
      <p:pic>
        <p:nvPicPr>
          <p:cNvPr id="6" name="Image 5" descr="numérisation0583.jpg"/>
          <p:cNvPicPr>
            <a:picLocks noChangeAspect="1"/>
          </p:cNvPicPr>
          <p:nvPr/>
        </p:nvPicPr>
        <p:blipFill>
          <a:blip r:embed="rId2" cstate="print"/>
          <a:stretch>
            <a:fillRect/>
          </a:stretch>
        </p:blipFill>
        <p:spPr>
          <a:xfrm>
            <a:off x="1259632" y="548679"/>
            <a:ext cx="7200800" cy="994797"/>
          </a:xfrm>
          <a:prstGeom prst="rect">
            <a:avLst/>
          </a:prstGeom>
        </p:spPr>
      </p:pic>
      <p:sp>
        <p:nvSpPr>
          <p:cNvPr id="7" name="ZoneTexte 6"/>
          <p:cNvSpPr txBox="1"/>
          <p:nvPr/>
        </p:nvSpPr>
        <p:spPr>
          <a:xfrm>
            <a:off x="1403648" y="2060848"/>
            <a:ext cx="7272808" cy="1754326"/>
          </a:xfrm>
          <a:prstGeom prst="rect">
            <a:avLst/>
          </a:prstGeom>
          <a:noFill/>
        </p:spPr>
        <p:txBody>
          <a:bodyPr wrap="square" rtlCol="0">
            <a:spAutoFit/>
          </a:bodyPr>
          <a:lstStyle/>
          <a:p>
            <a:r>
              <a:rPr lang="fr-FR" dirty="0" smtClean="0"/>
              <a:t>Alain passe directement de l’écriture 254 à la décomposition en centaines, dizaines, unités (2c5d4u).</a:t>
            </a:r>
          </a:p>
          <a:p>
            <a:r>
              <a:rPr lang="fr-FR" dirty="0" smtClean="0"/>
              <a:t>Il en déduit la solution du problème : 2 boîtes et 6 étuis (5 étuis et 1 étui).</a:t>
            </a:r>
          </a:p>
          <a:p>
            <a:r>
              <a:rPr lang="fr-FR" dirty="0" smtClean="0"/>
              <a:t>Il a su prendre en compte les 4 craies isolées qui nécessitent l’achat d’un étui de plus.</a:t>
            </a:r>
            <a:endParaRPr lang="fr-FR" dirty="0"/>
          </a:p>
        </p:txBody>
      </p:sp>
      <p:pic>
        <p:nvPicPr>
          <p:cNvPr id="8" name="Image 7" descr="numérisation0584.jpg"/>
          <p:cNvPicPr>
            <a:picLocks noChangeAspect="1"/>
          </p:cNvPicPr>
          <p:nvPr/>
        </p:nvPicPr>
        <p:blipFill>
          <a:blip r:embed="rId3" cstate="print"/>
          <a:stretch>
            <a:fillRect/>
          </a:stretch>
        </p:blipFill>
        <p:spPr>
          <a:xfrm>
            <a:off x="1187624" y="3933056"/>
            <a:ext cx="7056784" cy="969748"/>
          </a:xfrm>
          <a:prstGeom prst="rect">
            <a:avLst/>
          </a:prstGeom>
        </p:spPr>
      </p:pic>
      <p:sp>
        <p:nvSpPr>
          <p:cNvPr id="9" name="ZoneTexte 8"/>
          <p:cNvSpPr txBox="1"/>
          <p:nvPr/>
        </p:nvSpPr>
        <p:spPr>
          <a:xfrm>
            <a:off x="1619672" y="5301208"/>
            <a:ext cx="6408712" cy="923330"/>
          </a:xfrm>
          <a:prstGeom prst="rect">
            <a:avLst/>
          </a:prstGeom>
          <a:noFill/>
        </p:spPr>
        <p:txBody>
          <a:bodyPr wrap="square" rtlCol="0">
            <a:spAutoFit/>
          </a:bodyPr>
          <a:lstStyle/>
          <a:p>
            <a:r>
              <a:rPr lang="fr-FR" dirty="0" smtClean="0"/>
              <a:t>Claire utilise implicitement 2 x100 + 5 x 10 + 4.</a:t>
            </a:r>
          </a:p>
          <a:p>
            <a:r>
              <a:rPr lang="fr-FR" dirty="0" smtClean="0"/>
              <a:t>Elle emploie de façon incorrecte le signe = mais son raisonnement est valide.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100" y="332656"/>
            <a:ext cx="7499350" cy="5915744"/>
          </a:xfrm>
        </p:spPr>
        <p:txBody>
          <a:bodyPr/>
          <a:lstStyle/>
          <a:p>
            <a:pPr>
              <a:buNone/>
            </a:pPr>
            <a:endParaRPr lang="fr-FR" dirty="0" smtClean="0"/>
          </a:p>
          <a:p>
            <a:pPr lvl="1">
              <a:buNone/>
            </a:pPr>
            <a:r>
              <a:rPr lang="fr-FR" dirty="0" smtClean="0"/>
              <a:t>	</a:t>
            </a:r>
            <a:endParaRPr lang="fr-FR" dirty="0"/>
          </a:p>
        </p:txBody>
      </p:sp>
      <p:sp>
        <p:nvSpPr>
          <p:cNvPr id="7" name="ZoneTexte 6"/>
          <p:cNvSpPr txBox="1"/>
          <p:nvPr/>
        </p:nvSpPr>
        <p:spPr>
          <a:xfrm>
            <a:off x="1403648" y="1484784"/>
            <a:ext cx="7272808" cy="646331"/>
          </a:xfrm>
          <a:prstGeom prst="rect">
            <a:avLst/>
          </a:prstGeom>
          <a:noFill/>
        </p:spPr>
        <p:txBody>
          <a:bodyPr wrap="square" rtlCol="0">
            <a:spAutoFit/>
          </a:bodyPr>
          <a:lstStyle/>
          <a:p>
            <a:r>
              <a:rPr lang="fr-FR" dirty="0" smtClean="0"/>
              <a:t>Isabelle passe par une décomposition additive qui met en évidence les groupements de 100 et de 10.</a:t>
            </a:r>
            <a:endParaRPr lang="fr-FR" dirty="0"/>
          </a:p>
        </p:txBody>
      </p:sp>
      <p:sp>
        <p:nvSpPr>
          <p:cNvPr id="9" name="ZoneTexte 8"/>
          <p:cNvSpPr txBox="1"/>
          <p:nvPr/>
        </p:nvSpPr>
        <p:spPr>
          <a:xfrm>
            <a:off x="1403648" y="3717032"/>
            <a:ext cx="6408712" cy="646331"/>
          </a:xfrm>
          <a:prstGeom prst="rect">
            <a:avLst/>
          </a:prstGeom>
          <a:noFill/>
        </p:spPr>
        <p:txBody>
          <a:bodyPr wrap="square" rtlCol="0">
            <a:spAutoFit/>
          </a:bodyPr>
          <a:lstStyle/>
          <a:p>
            <a:r>
              <a:rPr lang="fr-FR" dirty="0" smtClean="0"/>
              <a:t>Benoît utilise une représentation figurée des centaines (carrés), des dizaines (rectangles) et de unités (traits).</a:t>
            </a:r>
            <a:endParaRPr lang="fr-FR" dirty="0"/>
          </a:p>
        </p:txBody>
      </p:sp>
      <p:pic>
        <p:nvPicPr>
          <p:cNvPr id="10" name="Image 9" descr="numérisation0585.jpg"/>
          <p:cNvPicPr>
            <a:picLocks noChangeAspect="1"/>
          </p:cNvPicPr>
          <p:nvPr/>
        </p:nvPicPr>
        <p:blipFill>
          <a:blip r:embed="rId2" cstate="print"/>
          <a:stretch>
            <a:fillRect/>
          </a:stretch>
        </p:blipFill>
        <p:spPr>
          <a:xfrm>
            <a:off x="1115616" y="404664"/>
            <a:ext cx="7128792" cy="1011974"/>
          </a:xfrm>
          <a:prstGeom prst="rect">
            <a:avLst/>
          </a:prstGeom>
        </p:spPr>
      </p:pic>
      <p:pic>
        <p:nvPicPr>
          <p:cNvPr id="11" name="Image 10" descr="numérisation0586.jpg"/>
          <p:cNvPicPr>
            <a:picLocks noChangeAspect="1"/>
          </p:cNvPicPr>
          <p:nvPr/>
        </p:nvPicPr>
        <p:blipFill>
          <a:blip r:embed="rId3" cstate="print"/>
          <a:stretch>
            <a:fillRect/>
          </a:stretch>
        </p:blipFill>
        <p:spPr>
          <a:xfrm>
            <a:off x="1331640" y="2204863"/>
            <a:ext cx="6768752" cy="12228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 </a:t>
            </a:r>
            <a:r>
              <a:rPr lang="fr-FR" dirty="0" err="1" smtClean="0"/>
              <a:t>ème</a:t>
            </a:r>
            <a:r>
              <a:rPr lang="fr-FR" dirty="0" smtClean="0"/>
              <a:t> exemple : CE2</a:t>
            </a:r>
            <a:endParaRPr lang="fr-FR" dirty="0"/>
          </a:p>
        </p:txBody>
      </p:sp>
      <p:pic>
        <p:nvPicPr>
          <p:cNvPr id="4" name="Espace réservé du contenu 3" descr="numérisation0587.jpg"/>
          <p:cNvPicPr>
            <a:picLocks noGrp="1" noChangeAspect="1"/>
          </p:cNvPicPr>
          <p:nvPr>
            <p:ph idx="1"/>
          </p:nvPr>
        </p:nvPicPr>
        <p:blipFill>
          <a:blip r:embed="rId2" cstate="print"/>
          <a:stretch>
            <a:fillRect/>
          </a:stretch>
        </p:blipFill>
        <p:spPr>
          <a:xfrm>
            <a:off x="1475656" y="1412776"/>
            <a:ext cx="6336704" cy="2666012"/>
          </a:xfrm>
        </p:spPr>
      </p:pic>
      <p:sp>
        <p:nvSpPr>
          <p:cNvPr id="5" name="ZoneTexte 4"/>
          <p:cNvSpPr txBox="1"/>
          <p:nvPr/>
        </p:nvSpPr>
        <p:spPr>
          <a:xfrm>
            <a:off x="1547664" y="4365104"/>
            <a:ext cx="7056784" cy="2031325"/>
          </a:xfrm>
          <a:prstGeom prst="rect">
            <a:avLst/>
          </a:prstGeom>
          <a:noFill/>
        </p:spPr>
        <p:txBody>
          <a:bodyPr wrap="square" rtlCol="0">
            <a:spAutoFit/>
          </a:bodyPr>
          <a:lstStyle/>
          <a:p>
            <a:r>
              <a:rPr lang="fr-FR" dirty="0" smtClean="0"/>
              <a:t>La solution experte consisterait à dire directement que Jonathan a obtenu 266 bulletins (26 dizaines et 6 unités), Hélène 43 et Jacques 182. Des élèves de CE2 ou même de CM vont calculer le nombre de bulletins de Jonathan par addition (10+10+…+10+6). Ou par multiplication (26 x 10).</a:t>
            </a:r>
          </a:p>
          <a:p>
            <a:r>
              <a:rPr lang="fr-FR" dirty="0" smtClean="0"/>
              <a:t>Très peu sauront utiliser directement leurs connaissances en numération pour résoudre ce type d’exercice.</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100" y="332656"/>
            <a:ext cx="7499350" cy="5915744"/>
          </a:xfrm>
        </p:spPr>
        <p:txBody>
          <a:bodyPr/>
          <a:lstStyle/>
          <a:p>
            <a:pPr>
              <a:buNone/>
            </a:pPr>
            <a:r>
              <a:rPr lang="fr-FR" sz="1800" i="1" dirty="0" smtClean="0"/>
              <a:t>« </a:t>
            </a:r>
            <a:r>
              <a:rPr lang="fr-FR" sz="1800" i="1" u="sng" dirty="0" smtClean="0"/>
              <a:t>Désignations orales et écrites des nombres entiers </a:t>
            </a:r>
            <a:r>
              <a:rPr lang="fr-FR" sz="1800" i="1" u="sng" dirty="0" smtClean="0"/>
              <a:t>naturels</a:t>
            </a:r>
            <a:endParaRPr lang="fr-FR" sz="1800" i="1" u="sng" dirty="0" smtClean="0"/>
          </a:p>
          <a:p>
            <a:pPr>
              <a:buNone/>
            </a:pPr>
            <a:r>
              <a:rPr lang="fr-FR" sz="1800" i="1" dirty="0" smtClean="0"/>
              <a:t>-	</a:t>
            </a:r>
            <a:r>
              <a:rPr lang="fr-FR" sz="1800" i="1" dirty="0" smtClean="0"/>
              <a:t>Associer la désignation orale et la désignation écrite (en chiffres) pour des nombres jusqu’à la classe des millions.</a:t>
            </a:r>
            <a:endParaRPr lang="fr-FR" sz="1800" i="1" dirty="0" smtClean="0"/>
          </a:p>
          <a:p>
            <a:pPr>
              <a:buFontTx/>
              <a:buChar char="-"/>
            </a:pPr>
            <a:r>
              <a:rPr lang="fr-FR" sz="1800" i="1" dirty="0" smtClean="0"/>
              <a:t>Déterminer la valeur de chacun des chiffres composant l’écriture d’un nombre entier en fonction de sa position.</a:t>
            </a:r>
            <a:endParaRPr lang="fr-FR" sz="1800" i="1" dirty="0" smtClean="0"/>
          </a:p>
          <a:p>
            <a:pPr>
              <a:buFontTx/>
              <a:buChar char="-"/>
            </a:pPr>
            <a:r>
              <a:rPr lang="fr-FR" sz="1800" i="1" dirty="0" smtClean="0"/>
              <a:t>Donner diverses décompositions d’un nombre en utilisant 10, 100, 1000, etc.</a:t>
            </a:r>
            <a:endParaRPr lang="fr-FR" sz="1800" i="1" dirty="0" smtClean="0"/>
          </a:p>
          <a:p>
            <a:pPr>
              <a:buFontTx/>
              <a:buChar char="-"/>
            </a:pPr>
            <a:r>
              <a:rPr lang="fr-FR" sz="1800" i="1" dirty="0" smtClean="0"/>
              <a:t>Retrouver rapidement l’écriture chiffrée d’un nombre à partir d’une décomposition utilisant 10, 100, 1000, etc.</a:t>
            </a:r>
          </a:p>
          <a:p>
            <a:pPr>
              <a:buFontTx/>
              <a:buChar char="-"/>
            </a:pPr>
            <a:r>
              <a:rPr lang="fr-FR" sz="1800" i="1" dirty="0" smtClean="0"/>
              <a:t>Produire des suites orales et écrites de 1 en 1, 10 en 10, 100 en 100, à partir de n’importe quel nombre.</a:t>
            </a:r>
            <a:endParaRPr lang="fr-FR" sz="1800" i="1" dirty="0" smtClean="0"/>
          </a:p>
          <a:p>
            <a:pPr>
              <a:buNone/>
            </a:pPr>
            <a:endParaRPr lang="fr-FR" sz="1800" i="1" dirty="0" smtClean="0"/>
          </a:p>
          <a:p>
            <a:pPr>
              <a:buNone/>
            </a:pPr>
            <a:r>
              <a:rPr lang="fr-FR" sz="1800" i="1" dirty="0" smtClean="0"/>
              <a:t>	</a:t>
            </a:r>
            <a:r>
              <a:rPr lang="fr-FR" sz="1800" i="1" u="sng" dirty="0" smtClean="0"/>
              <a:t>Ordre sur les nombres entiers naturels.</a:t>
            </a:r>
          </a:p>
          <a:p>
            <a:pPr>
              <a:buNone/>
            </a:pPr>
            <a:r>
              <a:rPr lang="fr-FR" sz="1800" i="1" dirty="0" smtClean="0"/>
              <a:t>-	Comparer deux entiers </a:t>
            </a:r>
            <a:r>
              <a:rPr lang="fr-FR" sz="1800" i="1" dirty="0" smtClean="0"/>
              <a:t>naturels, utiliser les signes &lt; et &gt;.</a:t>
            </a:r>
            <a:endParaRPr lang="fr-FR" sz="1800" i="1" dirty="0" smtClean="0"/>
          </a:p>
          <a:p>
            <a:pPr>
              <a:buFontTx/>
              <a:buChar char="-"/>
            </a:pPr>
            <a:r>
              <a:rPr lang="fr-FR" sz="1800" i="1" dirty="0" smtClean="0"/>
              <a:t>Ranger des nombres en ordre croissant ou décroissant.</a:t>
            </a:r>
          </a:p>
          <a:p>
            <a:pPr>
              <a:buFontTx/>
              <a:buChar char="-"/>
            </a:pPr>
            <a:r>
              <a:rPr lang="fr-FR" sz="1800" i="1" dirty="0" smtClean="0"/>
              <a:t>Situer un nombre dans une série ordonnée de nombres.</a:t>
            </a:r>
          </a:p>
          <a:p>
            <a:pPr>
              <a:buFontTx/>
              <a:buChar char="-"/>
            </a:pPr>
            <a:r>
              <a:rPr lang="fr-FR" sz="1800" i="1" dirty="0" smtClean="0"/>
              <a:t>Ecrire des encadrements d’entiers  entre deux dizaines </a:t>
            </a:r>
            <a:r>
              <a:rPr lang="fr-FR" sz="1800" i="1" dirty="0" smtClean="0"/>
              <a:t>consécutives, deux </a:t>
            </a:r>
            <a:r>
              <a:rPr lang="fr-FR" sz="1800" i="1" dirty="0" smtClean="0"/>
              <a:t>centaines </a:t>
            </a:r>
            <a:r>
              <a:rPr lang="fr-FR" sz="1800" i="1" dirty="0" smtClean="0"/>
              <a:t>consécutives, deux milliers consécutifs...</a:t>
            </a:r>
            <a:endParaRPr lang="fr-FR" sz="1800" i="1" dirty="0" smtClean="0"/>
          </a:p>
          <a:p>
            <a:pPr>
              <a:buFontTx/>
              <a:buChar char="-"/>
            </a:pPr>
            <a:r>
              <a:rPr lang="fr-FR" sz="1800" i="1" dirty="0" smtClean="0"/>
              <a:t>Situer </a:t>
            </a:r>
            <a:r>
              <a:rPr lang="fr-FR" sz="1800" i="1" dirty="0" smtClean="0"/>
              <a:t>précisément ou approximativement des nombres sur </a:t>
            </a:r>
            <a:r>
              <a:rPr lang="fr-FR" sz="1800" i="1" dirty="0" smtClean="0"/>
              <a:t>une </a:t>
            </a:r>
            <a:r>
              <a:rPr lang="fr-FR" sz="1800" i="1" dirty="0" smtClean="0"/>
              <a:t>droite </a:t>
            </a:r>
            <a:r>
              <a:rPr lang="fr-FR" sz="1800" i="1" dirty="0" smtClean="0"/>
              <a:t>graduée </a:t>
            </a:r>
            <a:r>
              <a:rPr lang="fr-FR" sz="1800" i="1" dirty="0" smtClean="0"/>
              <a:t>de </a:t>
            </a:r>
            <a:r>
              <a:rPr lang="fr-FR" sz="1800" i="1" dirty="0" smtClean="0"/>
              <a:t>10 en 10 ou de 100 en 100 ».</a:t>
            </a:r>
          </a:p>
          <a:p>
            <a:pPr>
              <a:buFontTx/>
              <a:buChar char="-"/>
            </a:pPr>
            <a:endParaRPr lang="fr-FR" i="1" dirty="0" smtClean="0"/>
          </a:p>
          <a:p>
            <a:pPr>
              <a:buFontTx/>
              <a:buChar char="-"/>
            </a:pPr>
            <a:endParaRPr lang="fr-FR" sz="20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slide(fromBottom)">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slide(fromBottom)">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slide(fromBottom)">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slide(fromBottom)">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slide(fromBottom)">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slide(fromBottom)">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slide(fromBottom)">
                                      <p:cBhvr>
                                        <p:cTn id="44" dur="500"/>
                                        <p:tgtEl>
                                          <p:spTgt spid="3">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slide(fromBottom)">
                                      <p:cBhvr>
                                        <p:cTn id="49" dur="500"/>
                                        <p:tgtEl>
                                          <p:spTgt spid="3">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nodeType="click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slide(fromBottom)">
                                      <p:cBhvr>
                                        <p:cTn id="54" dur="500"/>
                                        <p:tgtEl>
                                          <p:spTgt spid="3">
                                            <p:txEl>
                                              <p:pRg st="10" end="1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Effect transition="in" filter="slide(fromBottom)">
                                      <p:cBhvr>
                                        <p:cTn id="59" dur="500"/>
                                        <p:tgtEl>
                                          <p:spTgt spid="3">
                                            <p:txEl>
                                              <p:pRg st="11" end="1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ntr" presetSubtype="4" fill="hold" nodeType="clickEffect">
                                  <p:stCondLst>
                                    <p:cond delay="0"/>
                                  </p:stCondLst>
                                  <p:childTnLst>
                                    <p:set>
                                      <p:cBhvr>
                                        <p:cTn id="63" dur="1" fill="hold">
                                          <p:stCondLst>
                                            <p:cond delay="0"/>
                                          </p:stCondLst>
                                        </p:cTn>
                                        <p:tgtEl>
                                          <p:spTgt spid="3">
                                            <p:txEl>
                                              <p:pRg st="12" end="12"/>
                                            </p:txEl>
                                          </p:spTgt>
                                        </p:tgtEl>
                                        <p:attrNameLst>
                                          <p:attrName>style.visibility</p:attrName>
                                        </p:attrNameLst>
                                      </p:cBhvr>
                                      <p:to>
                                        <p:strVal val="visible"/>
                                      </p:to>
                                    </p:set>
                                    <p:animEffect transition="in" filter="slide(fromBottom)">
                                      <p:cBhvr>
                                        <p:cTn id="64"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87624" y="332656"/>
            <a:ext cx="7746826" cy="5915744"/>
          </a:xfrm>
        </p:spPr>
        <p:txBody>
          <a:bodyPr/>
          <a:lstStyle/>
          <a:p>
            <a:pPr>
              <a:buNone/>
            </a:pPr>
            <a:r>
              <a:rPr lang="fr-FR" dirty="0" smtClean="0"/>
              <a:t>	Ces compétences sont proches de celles exigibles à la fin du cycle 2, mais le domaine numérique a changé : classe des millions, éventuellement des milliards.</a:t>
            </a: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0"/>
            <a:ext cx="8316416" cy="1143000"/>
          </a:xfrm>
        </p:spPr>
        <p:txBody>
          <a:bodyPr>
            <a:normAutofit/>
          </a:bodyPr>
          <a:lstStyle/>
          <a:p>
            <a:pPr eaLnBrk="1" fontAlgn="auto" hangingPunct="1">
              <a:spcAft>
                <a:spcPts val="0"/>
              </a:spcAft>
              <a:defRPr/>
            </a:pPr>
            <a:r>
              <a:rPr lang="fr-FR" sz="2400" b="1" u="sng" dirty="0" smtClean="0">
                <a:solidFill>
                  <a:schemeClr val="tx1"/>
                </a:solidFill>
                <a:effectLst/>
                <a:latin typeface="Arial" pitchFamily="34" charset="0"/>
                <a:ea typeface="Times New Roman" pitchFamily="18" charset="0"/>
                <a:cs typeface="Century Gothic" pitchFamily="34" charset="0"/>
              </a:rPr>
              <a:t>II. </a:t>
            </a:r>
            <a:r>
              <a:rPr lang="fr-FR" sz="2400" b="1" u="sng" dirty="0" smtClean="0">
                <a:solidFill>
                  <a:schemeClr val="tx1"/>
                </a:solidFill>
                <a:effectLst/>
                <a:latin typeface="Arial" pitchFamily="34" charset="0"/>
                <a:ea typeface="Times New Roman" pitchFamily="18" charset="0"/>
                <a:cs typeface="Century Gothic" pitchFamily="34" charset="0"/>
              </a:rPr>
              <a:t>Rappel : les </a:t>
            </a:r>
            <a:r>
              <a:rPr lang="fr-FR" sz="2400" b="1" u="sng" dirty="0" smtClean="0">
                <a:solidFill>
                  <a:schemeClr val="tx1"/>
                </a:solidFill>
                <a:effectLst/>
                <a:latin typeface="Arial" pitchFamily="34" charset="0"/>
                <a:ea typeface="Times New Roman" pitchFamily="18" charset="0"/>
                <a:cs typeface="Century Gothic" pitchFamily="34" charset="0"/>
              </a:rPr>
              <a:t>matériels de </a:t>
            </a:r>
            <a:r>
              <a:rPr lang="fr-FR" sz="2400" b="1" u="sng" dirty="0" smtClean="0">
                <a:solidFill>
                  <a:schemeClr val="tx1"/>
                </a:solidFill>
                <a:effectLst/>
                <a:latin typeface="Arial" pitchFamily="34" charset="0"/>
                <a:ea typeface="Times New Roman" pitchFamily="18" charset="0"/>
                <a:cs typeface="Century Gothic" pitchFamily="34" charset="0"/>
              </a:rPr>
              <a:t>numération utilisables au cycle 2</a:t>
            </a:r>
            <a:endParaRPr lang="fr-FR" sz="2400" dirty="0">
              <a:solidFill>
                <a:schemeClr val="tx2">
                  <a:satMod val="130000"/>
                </a:schemeClr>
              </a:solidFill>
            </a:endParaRPr>
          </a:p>
        </p:txBody>
      </p:sp>
      <p:sp>
        <p:nvSpPr>
          <p:cNvPr id="3" name="Espace réservé du contenu 2"/>
          <p:cNvSpPr>
            <a:spLocks noGrp="1"/>
          </p:cNvSpPr>
          <p:nvPr>
            <p:ph idx="1"/>
          </p:nvPr>
        </p:nvSpPr>
        <p:spPr>
          <a:xfrm>
            <a:off x="1043608" y="908720"/>
            <a:ext cx="8100392" cy="5689600"/>
          </a:xfrm>
        </p:spPr>
        <p:txBody>
          <a:bodyPr>
            <a:normAutofit lnSpcReduction="10000"/>
          </a:bodyPr>
          <a:lstStyle/>
          <a:p>
            <a:pPr marL="0" indent="449263">
              <a:spcBef>
                <a:spcPct val="0"/>
              </a:spcBef>
              <a:buNone/>
              <a:defRPr/>
            </a:pPr>
            <a:r>
              <a:rPr lang="fr-FR" sz="2800" dirty="0" smtClean="0">
                <a:latin typeface="Arial" pitchFamily="34" charset="0"/>
                <a:ea typeface="Times New Roman" pitchFamily="18" charset="0"/>
                <a:cs typeface="Century Gothic" pitchFamily="34" charset="0"/>
              </a:rPr>
              <a:t>L’enseignement de la numération s’appuie toujours sur l’utilisation de matériels permettant de représenter les quantités et mettant en évidence les groupements de 10, de 100… qu’elles contiennent.</a:t>
            </a:r>
          </a:p>
          <a:p>
            <a:pPr marL="0" indent="449263">
              <a:spcBef>
                <a:spcPct val="0"/>
              </a:spcBef>
              <a:buNone/>
              <a:defRPr/>
            </a:pPr>
            <a:r>
              <a:rPr lang="fr-FR" sz="2800" b="1" dirty="0" smtClean="0">
                <a:latin typeface="Arial" pitchFamily="34" charset="0"/>
                <a:ea typeface="Times New Roman" pitchFamily="18" charset="0"/>
                <a:cs typeface="Century Gothic" pitchFamily="34" charset="0"/>
              </a:rPr>
              <a:t>Les matériels dessinés sur les fiches de travail doivent correspondre à des matériels réels, que les élèves peuvent ou ont pu manipuler.</a:t>
            </a:r>
          </a:p>
          <a:p>
            <a:pPr marL="0" indent="449263">
              <a:spcBef>
                <a:spcPct val="0"/>
              </a:spcBef>
              <a:buNone/>
              <a:defRPr/>
            </a:pPr>
            <a:r>
              <a:rPr lang="fr-FR" sz="2800" dirty="0" smtClean="0">
                <a:latin typeface="Arial" pitchFamily="34" charset="0"/>
                <a:ea typeface="Times New Roman" pitchFamily="18" charset="0"/>
                <a:cs typeface="Century Gothic" pitchFamily="34" charset="0"/>
              </a:rPr>
              <a:t>Dans une classe on n’utilise pas un seul matériel mais plusieurs en même temps ou successivement, en fonction du domaine numérique qu’on est en train d’étudier, des aspects de la numération que l’on veut éclairer…</a:t>
            </a:r>
            <a:endParaRPr lang="fr-FR" sz="2800" dirty="0">
              <a:latin typeface="Arial" pitchFamily="34" charset="0"/>
              <a:ea typeface="Times New Roman" pitchFamily="18" charset="0"/>
              <a:cs typeface="Century Gothic" pitchFamily="34" charset="0"/>
            </a:endParaRPr>
          </a:p>
          <a:p>
            <a:pPr marL="0" indent="449263">
              <a:spcBef>
                <a:spcPct val="0"/>
              </a:spcBef>
              <a:buFontTx/>
              <a:buChar char="-"/>
              <a:defRPr/>
            </a:pPr>
            <a:endParaRPr lang="fr-FR" sz="2800" dirty="0" smtClean="0">
              <a:latin typeface="Arial" pitchFamily="34" charset="0"/>
              <a:ea typeface="Times New Roman" pitchFamily="18" charset="0"/>
              <a:cs typeface="Century Gothic" pitchFamily="34" charset="0"/>
            </a:endParaRPr>
          </a:p>
          <a:p>
            <a:pPr marL="0" indent="449263">
              <a:spcBef>
                <a:spcPct val="0"/>
              </a:spcBef>
              <a:buFontTx/>
              <a:buChar char="-"/>
              <a:defRPr/>
            </a:pPr>
            <a:endParaRPr lang="fr-FR" sz="2800" dirty="0" smtClean="0">
              <a:latin typeface="Arial" pitchFamily="34" charset="0"/>
              <a:ea typeface="Times New Roman" pitchFamily="18" charset="0"/>
              <a:cs typeface="Century Gothic" pitchFamily="34" charset="0"/>
            </a:endParaRPr>
          </a:p>
          <a:p>
            <a:pPr marL="0" indent="449263">
              <a:spcBef>
                <a:spcPct val="0"/>
              </a:spcBef>
              <a:buFontTx/>
              <a:buChar char="-"/>
              <a:defRPr/>
            </a:pPr>
            <a:endParaRPr lang="fr-FR" dirty="0" smtClean="0">
              <a:latin typeface="Arial" pitchFamily="34" charset="0"/>
              <a:ea typeface="Times New Roman" pitchFamily="18" charset="0"/>
              <a:cs typeface="Century Gothic" pitchFamily="34" charset="0"/>
            </a:endParaRPr>
          </a:p>
          <a:p>
            <a:pPr marL="0" indent="449263">
              <a:spcBef>
                <a:spcPct val="0"/>
              </a:spcBef>
              <a:buFontTx/>
              <a:buChar char="-"/>
              <a:defRPr/>
            </a:pPr>
            <a:endParaRPr lang="fr-FR" dirty="0" smtClean="0">
              <a:latin typeface="Arial" pitchFamily="34" charset="0"/>
              <a:cs typeface="Arial" pitchFamily="34" charset="0"/>
            </a:endParaRPr>
          </a:p>
          <a:p>
            <a:pPr marL="365760" indent="-283464" eaLnBrk="1" fontAlgn="auto" hangingPunct="1">
              <a:spcAft>
                <a:spcPts val="0"/>
              </a:spcAft>
              <a:buFont typeface="Wingdings 2"/>
              <a:buChar char=""/>
              <a:defRPr/>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116632"/>
            <a:ext cx="7499350" cy="1143000"/>
          </a:xfrm>
        </p:spPr>
        <p:txBody>
          <a:bodyPr>
            <a:normAutofit/>
          </a:bodyPr>
          <a:lstStyle/>
          <a:p>
            <a:r>
              <a:rPr lang="fr-FR" sz="2400" u="sng" dirty="0" smtClean="0"/>
              <a:t>a) Bûchettes + élastiques</a:t>
            </a:r>
            <a:endParaRPr lang="fr-FR" sz="2400" u="sng" dirty="0"/>
          </a:p>
        </p:txBody>
      </p:sp>
      <p:pic>
        <p:nvPicPr>
          <p:cNvPr id="4" name="Espace réservé du contenu 3" descr="numérisation0552.jpg"/>
          <p:cNvPicPr>
            <a:picLocks noGrp="1" noChangeAspect="1"/>
          </p:cNvPicPr>
          <p:nvPr>
            <p:ph idx="1"/>
          </p:nvPr>
        </p:nvPicPr>
        <p:blipFill>
          <a:blip r:embed="rId2" cstate="print"/>
          <a:stretch>
            <a:fillRect/>
          </a:stretch>
        </p:blipFill>
        <p:spPr>
          <a:xfrm>
            <a:off x="2555775" y="1196751"/>
            <a:ext cx="4379007" cy="1728193"/>
          </a:xfrm>
        </p:spPr>
      </p:pic>
      <p:sp>
        <p:nvSpPr>
          <p:cNvPr id="5" name="ZoneTexte 4"/>
          <p:cNvSpPr txBox="1"/>
          <p:nvPr/>
        </p:nvSpPr>
        <p:spPr>
          <a:xfrm>
            <a:off x="1187624" y="3573016"/>
            <a:ext cx="7488832" cy="2862322"/>
          </a:xfrm>
          <a:prstGeom prst="rect">
            <a:avLst/>
          </a:prstGeom>
          <a:noFill/>
        </p:spPr>
        <p:txBody>
          <a:bodyPr wrap="square" rtlCol="0">
            <a:spAutoFit/>
          </a:bodyPr>
          <a:lstStyle/>
          <a:p>
            <a:r>
              <a:rPr lang="fr-FR" dirty="0" smtClean="0"/>
              <a:t>La dizaine est un fagot de 10 bûchettes reliées par un élastique.</a:t>
            </a:r>
          </a:p>
          <a:p>
            <a:endParaRPr lang="fr-FR" dirty="0" smtClean="0"/>
          </a:p>
          <a:p>
            <a:r>
              <a:rPr lang="fr-FR" dirty="0" smtClean="0"/>
              <a:t>Le nombre 23 est représenté par 2 fagots et 3 bûchettes.</a:t>
            </a:r>
          </a:p>
          <a:p>
            <a:endParaRPr lang="fr-FR" dirty="0" smtClean="0"/>
          </a:p>
          <a:p>
            <a:r>
              <a:rPr lang="fr-FR" dirty="0" smtClean="0"/>
              <a:t>Pour dénombrer une quantité de bûchettes, l’élève doit constituer des fagots puis écrire le nombre.</a:t>
            </a:r>
          </a:p>
          <a:p>
            <a:endParaRPr lang="fr-FR" dirty="0" smtClean="0"/>
          </a:p>
          <a:p>
            <a:r>
              <a:rPr lang="fr-FR" dirty="0" smtClean="0"/>
              <a:t>Pour contrôler son travail ou chercher son erreur s’il n’a pas trouvé le bon résultat, l’élève est obligé de vérifier chacun des fagots qu’il a réalisés.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7" presetClass="entr" presetSubtype="4"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6" dur="5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116632"/>
            <a:ext cx="7499350" cy="1143000"/>
          </a:xfrm>
        </p:spPr>
        <p:txBody>
          <a:bodyPr>
            <a:normAutofit/>
          </a:bodyPr>
          <a:lstStyle/>
          <a:p>
            <a:r>
              <a:rPr lang="fr-FR" sz="2400" u="sng" dirty="0" smtClean="0"/>
              <a:t>b) Cubes emboîtables.</a:t>
            </a:r>
            <a:endParaRPr lang="fr-FR" sz="2400" u="sng" dirty="0"/>
          </a:p>
        </p:txBody>
      </p:sp>
      <p:sp>
        <p:nvSpPr>
          <p:cNvPr id="5" name="ZoneTexte 4"/>
          <p:cNvSpPr txBox="1"/>
          <p:nvPr/>
        </p:nvSpPr>
        <p:spPr>
          <a:xfrm>
            <a:off x="1187624" y="3501008"/>
            <a:ext cx="7488832" cy="3139321"/>
          </a:xfrm>
          <a:prstGeom prst="rect">
            <a:avLst/>
          </a:prstGeom>
          <a:noFill/>
        </p:spPr>
        <p:txBody>
          <a:bodyPr wrap="square" rtlCol="0">
            <a:spAutoFit/>
          </a:bodyPr>
          <a:lstStyle/>
          <a:p>
            <a:r>
              <a:rPr lang="fr-FR" dirty="0" smtClean="0"/>
              <a:t>La dizaine est une barre de 10 cubes emboîtés.</a:t>
            </a:r>
          </a:p>
          <a:p>
            <a:endParaRPr lang="fr-FR" dirty="0" smtClean="0"/>
          </a:p>
          <a:p>
            <a:r>
              <a:rPr lang="fr-FR" dirty="0" smtClean="0"/>
              <a:t>Avec ce matériel aussi, pour dénombrer des cubes, les élèves doivent d’abord les regrouper par 10.</a:t>
            </a:r>
          </a:p>
          <a:p>
            <a:endParaRPr lang="fr-FR" dirty="0" smtClean="0"/>
          </a:p>
          <a:p>
            <a:r>
              <a:rPr lang="fr-FR" dirty="0" smtClean="0"/>
              <a:t>Le nombre 23 est représenté par deux barres de 10 cubes et trois cubes non emboîtés.</a:t>
            </a:r>
          </a:p>
          <a:p>
            <a:endParaRPr lang="fr-FR" dirty="0" smtClean="0"/>
          </a:p>
          <a:p>
            <a:r>
              <a:rPr lang="fr-FR" dirty="0" smtClean="0"/>
              <a:t>L’</a:t>
            </a:r>
            <a:r>
              <a:rPr lang="fr-FR" dirty="0" err="1" smtClean="0"/>
              <a:t>équipotence</a:t>
            </a:r>
            <a:r>
              <a:rPr lang="fr-FR" dirty="0" smtClean="0"/>
              <a:t> des barres, c’est-à-dire le fait qu’elles ont toutes le même nombre de cubes, est facile à contrôler en juxtaposant les barres et en vérifiant qu’une barre contient bien 10 cubes.</a:t>
            </a:r>
            <a:endParaRPr lang="fr-FR" dirty="0"/>
          </a:p>
        </p:txBody>
      </p:sp>
      <p:pic>
        <p:nvPicPr>
          <p:cNvPr id="7" name="Espace réservé du contenu 6" descr="numérisation0553.jpg"/>
          <p:cNvPicPr>
            <a:picLocks noGrp="1" noChangeAspect="1"/>
          </p:cNvPicPr>
          <p:nvPr>
            <p:ph idx="1"/>
          </p:nvPr>
        </p:nvPicPr>
        <p:blipFill>
          <a:blip r:embed="rId2" cstate="print"/>
          <a:stretch>
            <a:fillRect/>
          </a:stretch>
        </p:blipFill>
        <p:spPr>
          <a:xfrm>
            <a:off x="1547664" y="1268760"/>
            <a:ext cx="6624736" cy="196815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7" presetClass="entr" presetSubtype="4"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6" dur="5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116632"/>
            <a:ext cx="7499350" cy="1143000"/>
          </a:xfrm>
        </p:spPr>
        <p:txBody>
          <a:bodyPr>
            <a:normAutofit/>
          </a:bodyPr>
          <a:lstStyle/>
          <a:p>
            <a:r>
              <a:rPr lang="fr-FR" sz="2400" u="sng" dirty="0" smtClean="0"/>
              <a:t>c) Boulier.</a:t>
            </a:r>
            <a:endParaRPr lang="fr-FR" sz="2400" u="sng" dirty="0"/>
          </a:p>
        </p:txBody>
      </p:sp>
      <p:sp>
        <p:nvSpPr>
          <p:cNvPr id="5" name="ZoneTexte 4"/>
          <p:cNvSpPr txBox="1"/>
          <p:nvPr/>
        </p:nvSpPr>
        <p:spPr>
          <a:xfrm>
            <a:off x="1259632" y="2780928"/>
            <a:ext cx="7488832" cy="3816429"/>
          </a:xfrm>
          <a:prstGeom prst="rect">
            <a:avLst/>
          </a:prstGeom>
          <a:noFill/>
        </p:spPr>
        <p:txBody>
          <a:bodyPr wrap="square" rtlCol="0">
            <a:spAutoFit/>
          </a:bodyPr>
          <a:lstStyle/>
          <a:p>
            <a:endParaRPr lang="fr-FR" dirty="0" smtClean="0"/>
          </a:p>
          <a:p>
            <a:r>
              <a:rPr lang="fr-FR" sz="1600" dirty="0" smtClean="0"/>
              <a:t>Il s’agit de perles rangées par 10 et pouvant glisser le long des tiges.</a:t>
            </a:r>
          </a:p>
          <a:p>
            <a:endParaRPr lang="fr-FR" sz="1600" dirty="0" smtClean="0"/>
          </a:p>
          <a:p>
            <a:r>
              <a:rPr lang="fr-FR" sz="1600" dirty="0" smtClean="0"/>
              <a:t>On convient de mettre au départ toutes les perles à gauche.</a:t>
            </a:r>
          </a:p>
          <a:p>
            <a:endParaRPr lang="fr-FR" sz="1600" dirty="0" smtClean="0"/>
          </a:p>
          <a:p>
            <a:r>
              <a:rPr lang="fr-FR" sz="1600" dirty="0" smtClean="0"/>
              <a:t>La dizaine est donc une rangée de complète de perles déplacées à la droite du boulier.</a:t>
            </a:r>
          </a:p>
          <a:p>
            <a:endParaRPr lang="fr-FR" sz="1600" dirty="0" smtClean="0"/>
          </a:p>
          <a:p>
            <a:r>
              <a:rPr lang="fr-FR" sz="1600" dirty="0" smtClean="0"/>
              <a:t>Le nombre 23 est représenté par 2 rangées complètes et 3 perles à la droite du boulier .</a:t>
            </a:r>
          </a:p>
          <a:p>
            <a:endParaRPr lang="fr-FR" sz="1600" dirty="0" smtClean="0"/>
          </a:p>
          <a:p>
            <a:r>
              <a:rPr lang="fr-FR" sz="1600" b="1" dirty="0" smtClean="0"/>
              <a:t>Ce matériel ne sert pas vraiment à dénombrer, mais plutôt à représenter les nombres, en faisant apparaître leur décomposition en dizaines et unités.</a:t>
            </a:r>
          </a:p>
          <a:p>
            <a:endParaRPr lang="fr-FR" sz="1600" dirty="0" smtClean="0"/>
          </a:p>
          <a:p>
            <a:r>
              <a:rPr lang="fr-FR" sz="1600" b="1" dirty="0" smtClean="0"/>
              <a:t>Il sert aussi à calculer des sommes.</a:t>
            </a:r>
          </a:p>
        </p:txBody>
      </p:sp>
      <p:pic>
        <p:nvPicPr>
          <p:cNvPr id="8" name="Espace réservé du contenu 7" descr="numérisation0554.jpg"/>
          <p:cNvPicPr>
            <a:picLocks noGrp="1" noChangeAspect="1"/>
          </p:cNvPicPr>
          <p:nvPr>
            <p:ph idx="1"/>
          </p:nvPr>
        </p:nvPicPr>
        <p:blipFill>
          <a:blip r:embed="rId2" cstate="print"/>
          <a:stretch>
            <a:fillRect/>
          </a:stretch>
        </p:blipFill>
        <p:spPr>
          <a:xfrm>
            <a:off x="4139952" y="404664"/>
            <a:ext cx="4418293" cy="266429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7" presetClass="entr" presetSubtype="4"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7" presetClass="entr" presetSubtype="4" fill="hold" nodeType="clickEffect">
                                  <p:stCondLst>
                                    <p:cond delay="0"/>
                                  </p:stCondLst>
                                  <p:childTnLst>
                                    <p:set>
                                      <p:cBhvr>
                                        <p:cTn id="40" dur="1" fill="hold">
                                          <p:stCondLst>
                                            <p:cond delay="0"/>
                                          </p:stCondLst>
                                        </p:cTn>
                                        <p:tgtEl>
                                          <p:spTgt spid="5">
                                            <p:txEl>
                                              <p:pRg st="9" end="9"/>
                                            </p:txEl>
                                          </p:spTgt>
                                        </p:tgtEl>
                                        <p:attrNameLst>
                                          <p:attrName>style.visibility</p:attrName>
                                        </p:attrNameLst>
                                      </p:cBhvr>
                                      <p:to>
                                        <p:strVal val="visible"/>
                                      </p:to>
                                    </p:set>
                                    <p:anim calcmode="lin" valueType="num">
                                      <p:cBhvr additive="base">
                                        <p:cTn id="41" dur="50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2" dur="50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7" presetClass="entr" presetSubtype="4" fill="hold" nodeType="click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anim calcmode="lin" valueType="num">
                                      <p:cBhvr additive="base">
                                        <p:cTn id="47" dur="50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8" dur="50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520</TotalTime>
  <Words>2194</Words>
  <Application>Microsoft Office PowerPoint</Application>
  <PresentationFormat>Affichage à l'écran (4:3)</PresentationFormat>
  <Paragraphs>329</Paragraphs>
  <Slides>33</Slides>
  <Notes>0</Notes>
  <HiddenSlides>0</HiddenSlides>
  <MMClips>0</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Solstice</vt:lpstr>
      <vt:lpstr>Didactique des mathématiques Cycle 3  Apprentissage de la la numération au cycle 3</vt:lpstr>
      <vt:lpstr>I. Les objectifs d’apprentissages </vt:lpstr>
      <vt:lpstr>Les compétences exigibles en fin de  cycle 3 sont données dans des paragraphes des programmes de 2002.    Exercice 1 : les trouver dans les programmes et les comparer avec celles exigibles en fin de cycle 2.</vt:lpstr>
      <vt:lpstr>Diapositive 4</vt:lpstr>
      <vt:lpstr>Diapositive 5</vt:lpstr>
      <vt:lpstr>II. Rappel : les matériels de numération utilisables au cycle 2</vt:lpstr>
      <vt:lpstr>a) Bûchettes + élastiques</vt:lpstr>
      <vt:lpstr>b) Cubes emboîtables.</vt:lpstr>
      <vt:lpstr>c) Boulier.</vt:lpstr>
      <vt:lpstr>d) Boîtes de Picbille.</vt:lpstr>
      <vt:lpstr>e) Cubes, barres, plaques.</vt:lpstr>
      <vt:lpstr>f) Jetons de couleur</vt:lpstr>
      <vt:lpstr>f) Compteurs en carton</vt:lpstr>
      <vt:lpstr>g) Les abaques</vt:lpstr>
      <vt:lpstr>h) Autres matériels</vt:lpstr>
      <vt:lpstr>III. Les difficultés rencontrées</vt:lpstr>
      <vt:lpstr>Diapositive 17</vt:lpstr>
      <vt:lpstr>Diapositive 18</vt:lpstr>
      <vt:lpstr>Diapositive 19</vt:lpstr>
      <vt:lpstr>Diapositive 20</vt:lpstr>
      <vt:lpstr>Diapositive 21</vt:lpstr>
      <vt:lpstr>Diapositive 22</vt:lpstr>
      <vt:lpstr>Diapositive 23</vt:lpstr>
      <vt:lpstr>Diapositive 24</vt:lpstr>
      <vt:lpstr>Diapositive 25</vt:lpstr>
      <vt:lpstr>IV. Exemples d’activités.</vt:lpstr>
      <vt:lpstr>Diapositive 27</vt:lpstr>
      <vt:lpstr>Diapositive 28</vt:lpstr>
      <vt:lpstr>Diapositive 29</vt:lpstr>
      <vt:lpstr>Diapositive 30</vt:lpstr>
      <vt:lpstr>Diapositive 31</vt:lpstr>
      <vt:lpstr>Diapositive 32</vt:lpstr>
      <vt:lpstr>2 ème exemple : CE2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Tests d’admission des candidats à l’inscription à L’IUFM de l'université de la Polynésie française en 1ère année de préparation au concours de recrutement de professeurs des écoles</dc:title>
  <dc:creator>David</dc:creator>
  <cp:lastModifiedBy>David</cp:lastModifiedBy>
  <cp:revision>30</cp:revision>
  <dcterms:created xsi:type="dcterms:W3CDTF">2010-08-18T04:26:57Z</dcterms:created>
  <dcterms:modified xsi:type="dcterms:W3CDTF">2011-03-02T07:24:58Z</dcterms:modified>
</cp:coreProperties>
</file>