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1" r:id="rId5"/>
    <p:sldId id="262" r:id="rId6"/>
    <p:sldId id="268" r:id="rId7"/>
    <p:sldId id="264" r:id="rId8"/>
    <p:sldId id="265"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322" r:id="rId25"/>
    <p:sldId id="323" r:id="rId26"/>
    <p:sldId id="324" r:id="rId27"/>
    <p:sldId id="326" r:id="rId28"/>
    <p:sldId id="327" r:id="rId29"/>
    <p:sldId id="328" r:id="rId30"/>
    <p:sldId id="329" r:id="rId31"/>
    <p:sldId id="330" r:id="rId32"/>
    <p:sldId id="316"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113" d="100"/>
          <a:sy n="113" d="100"/>
        </p:scale>
        <p:origin x="-15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D1E24C-7583-4169-B341-B0C514149FA5}" type="datetimeFigureOut">
              <a:rPr lang="fr-FR"/>
              <a:pPr>
                <a:defRPr/>
              </a:pPr>
              <a:t>08/03/2011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382774-D068-4DC6-861C-ACA1706B9E5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fld id="{AE90C4D5-5EB3-4598-8A7D-9C642018CEAA}" type="datetimeFigureOut">
              <a:rPr lang="fr-FR"/>
              <a:pPr>
                <a:defRPr/>
              </a:pPr>
              <a:t>08/03/2011</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C64122F-240F-4F8B-9074-0A47F5EF3D8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69163208-C43A-4B86-9C73-210ACF1BF542}" type="datetimeFigureOut">
              <a:rPr lang="fr-FR"/>
              <a:pPr>
                <a:defRPr/>
              </a:pPr>
              <a:t>08/03/2011</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40356EB0-B14C-4E17-B706-65BFEBE6ADD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1E4ECF67-BE2D-435C-82D8-771374F859B0}" type="datetimeFigureOut">
              <a:rPr lang="fr-FR"/>
              <a:pPr>
                <a:defRPr/>
              </a:pPr>
              <a:t>08/03/2011</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619F58D-512F-4F23-9FE4-1F458057052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34060BBB-309B-491C-9504-BAE2CF0470F2}" type="datetimeFigureOut">
              <a:rPr lang="fr-FR"/>
              <a:pPr>
                <a:defRPr/>
              </a:pPr>
              <a:t>08/03/2011</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FA4CF7DF-BDED-463E-B821-5314CDF033A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fld id="{4EAC7C0F-1CD6-4A79-A956-267DB1A7F126}" type="datetimeFigureOut">
              <a:rPr lang="fr-FR"/>
              <a:pPr>
                <a:defRPr/>
              </a:pPr>
              <a:t>08/03/2011</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8B91BAA6-4FC3-4E77-8017-9D143F2D576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55E15646-99FF-4715-98C0-BDFE9764A205}" type="datetimeFigureOut">
              <a:rPr lang="fr-FR"/>
              <a:pPr>
                <a:defRPr/>
              </a:pPr>
              <a:t>08/03/2011</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CE16CA60-39A7-447A-B015-FD6E38ECB14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D93F3747-01BB-406C-9EC7-7FD36885CCAF}" type="datetimeFigureOut">
              <a:rPr lang="fr-FR"/>
              <a:pPr>
                <a:defRPr/>
              </a:pPr>
              <a:t>08/03/2011</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F579CA92-064C-4B4A-A319-FAD99497E3B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8F754CC5-C7E4-4802-A7B5-E51044D0B2F8}" type="datetimeFigureOut">
              <a:rPr lang="fr-FR"/>
              <a:pPr>
                <a:defRPr/>
              </a:pPr>
              <a:t>08/03/2011</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D664AB39-912F-4905-AA50-31C446C1DB3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EEB8B3FE-D49D-437C-B880-2CD06BA843B3}" type="datetimeFigureOut">
              <a:rPr lang="fr-FR"/>
              <a:pPr>
                <a:defRPr/>
              </a:pPr>
              <a:t>08/03/2011</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9CE9BBE7-7F10-4E42-8417-178D73D798D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594B9CA3-19C0-4D92-9C25-E4D8EA5CD2A4}" type="datetimeFigureOut">
              <a:rPr lang="fr-FR"/>
              <a:pPr>
                <a:defRPr/>
              </a:pPr>
              <a:t>08/03/2011</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DBAD2B07-0892-4BED-91F1-A852FCD87D8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26BC838B-E22F-4DC3-AC2B-4EC39E52380C}" type="datetimeFigureOut">
              <a:rPr lang="fr-FR"/>
              <a:pPr>
                <a:defRPr/>
              </a:pPr>
              <a:t>08/03/2011</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1506C631-0D44-4AC2-B571-C47C69AACD3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998AB77-72DD-4B2D-A87D-6E59B2E3EB0A}" type="datetimeFigureOut">
              <a:rPr lang="fr-FR"/>
              <a:pPr>
                <a:defRPr/>
              </a:pPr>
              <a:t>08/03/2011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0C5AF27-38CD-4CC2-BBBB-525FF1DC1B3A}"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581128"/>
            <a:ext cx="7743852" cy="1435751"/>
          </a:xfrm>
        </p:spPr>
        <p:txBody>
          <a:bodyPr>
            <a:normAutofit fontScale="90000"/>
          </a:bodyPr>
          <a:lstStyle/>
          <a:p>
            <a:pPr eaLnBrk="1" fontAlgn="auto" hangingPunct="1">
              <a:spcAft>
                <a:spcPts val="0"/>
              </a:spcAft>
              <a:defRPr/>
            </a:pPr>
            <a:r>
              <a:rPr lang="fr-FR" i="1" u="sng" dirty="0" smtClean="0"/>
              <a:t>DIDACTIQUE SUR GRANDEUR ET  MESURE</a:t>
            </a:r>
            <a:br>
              <a:rPr lang="fr-FR" i="1" u="sng" dirty="0" smtClean="0"/>
            </a:br>
            <a:r>
              <a:rPr lang="fr-FR" i="1" u="sng" dirty="0" smtClean="0"/>
              <a:t>AU CYCLE 3 </a:t>
            </a:r>
            <a:r>
              <a:rPr lang="fr-FR" dirty="0"/>
              <a:t/>
            </a:r>
            <a:br>
              <a:rPr lang="fr-FR" dirty="0"/>
            </a:br>
            <a:endParaRPr lang="fr-FR" dirty="0"/>
          </a:p>
        </p:txBody>
      </p:sp>
      <p:sp>
        <p:nvSpPr>
          <p:cNvPr id="3" name="Sous-titre 2"/>
          <p:cNvSpPr>
            <a:spLocks noGrp="1"/>
          </p:cNvSpPr>
          <p:nvPr>
            <p:ph type="subTitle" idx="1"/>
          </p:nvPr>
        </p:nvSpPr>
        <p:spPr>
          <a:xfrm>
            <a:off x="1476375" y="5732463"/>
            <a:ext cx="6400800" cy="995362"/>
          </a:xfrm>
        </p:spPr>
        <p:txBody>
          <a:bodyPr/>
          <a:lstStyle/>
          <a:p>
            <a:pPr marR="0" eaLnBrk="1" hangingPunct="1"/>
            <a:r>
              <a:rPr lang="fr-FR" smtClean="0"/>
              <a:t>David Rolland, formateur en Mathématiques</a:t>
            </a:r>
          </a:p>
        </p:txBody>
      </p:sp>
      <p:pic>
        <p:nvPicPr>
          <p:cNvPr id="14339" name="Image 4" descr="logo_upf_couleur"/>
          <p:cNvPicPr>
            <a:picLocks noChangeAspect="1" noChangeArrowheads="1"/>
          </p:cNvPicPr>
          <p:nvPr/>
        </p:nvPicPr>
        <p:blipFill>
          <a:blip r:embed="rId3" cstate="print"/>
          <a:srcRect/>
          <a:stretch>
            <a:fillRect/>
          </a:stretch>
        </p:blipFill>
        <p:spPr bwMode="auto">
          <a:xfrm>
            <a:off x="468313" y="333375"/>
            <a:ext cx="2087562" cy="2374900"/>
          </a:xfrm>
          <a:prstGeom prst="rect">
            <a:avLst/>
          </a:prstGeom>
          <a:noFill/>
          <a:ln w="9525">
            <a:noFill/>
            <a:miter lim="800000"/>
            <a:headEnd/>
            <a:tailEnd/>
          </a:ln>
        </p:spPr>
      </p:pic>
      <p:pic>
        <p:nvPicPr>
          <p:cNvPr id="14340" name="Image 5"/>
          <p:cNvPicPr>
            <a:picLocks noChangeAspect="1" noChangeArrowheads="1"/>
          </p:cNvPicPr>
          <p:nvPr/>
        </p:nvPicPr>
        <p:blipFill>
          <a:blip r:embed="rId4" cstate="print"/>
          <a:srcRect/>
          <a:stretch>
            <a:fillRect/>
          </a:stretch>
        </p:blipFill>
        <p:spPr bwMode="auto">
          <a:xfrm>
            <a:off x="6875463" y="333375"/>
            <a:ext cx="1944687" cy="2232025"/>
          </a:xfrm>
          <a:prstGeom prst="rect">
            <a:avLst/>
          </a:prstGeom>
          <a:noFill/>
          <a:ln w="9525">
            <a:noFill/>
            <a:miter lim="800000"/>
            <a:headEnd/>
            <a:tailEnd/>
          </a:ln>
        </p:spPr>
      </p:pic>
    </p:spTree>
    <p:custDataLst>
      <p:tags r:id="rId1"/>
    </p:custDataLst>
  </p:cSld>
  <p:clrMapOvr>
    <a:masterClrMapping/>
  </p:clrMapOvr>
  <p:transition advTm="14813">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500"/>
            <a:ext cx="8229600" cy="6000750"/>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None/>
              <a:defRPr/>
            </a:pPr>
            <a:r>
              <a:rPr lang="fr-FR" dirty="0" smtClean="0"/>
              <a:t>   </a:t>
            </a:r>
            <a:r>
              <a:rPr lang="fr-FR" b="1" dirty="0" smtClean="0"/>
              <a:t>Etant </a:t>
            </a:r>
            <a:r>
              <a:rPr lang="fr-FR" b="1" dirty="0"/>
              <a:t>donnés deux objets A et B, il est possible, en utilisant une balance, d’arriver à la conclusion du type </a:t>
            </a:r>
            <a:r>
              <a:rPr lang="fr-FR" dirty="0"/>
              <a:t>:</a:t>
            </a:r>
          </a:p>
          <a:p>
            <a:pPr marL="274320" indent="-274320" eaLnBrk="1" fontAlgn="auto" hangingPunct="1">
              <a:spcAft>
                <a:spcPts val="0"/>
              </a:spcAft>
              <a:buClr>
                <a:schemeClr val="accent3"/>
              </a:buClr>
              <a:buFont typeface="Wingdings 2"/>
              <a:buNone/>
              <a:defRPr/>
            </a:pPr>
            <a:r>
              <a:rPr lang="fr-FR" dirty="0" smtClean="0"/>
              <a:t> </a:t>
            </a:r>
            <a:r>
              <a:rPr lang="fr-FR" dirty="0"/>
              <a:t>		</a:t>
            </a:r>
            <a:r>
              <a:rPr lang="fr-FR" dirty="0" smtClean="0"/>
              <a:t>      L’objet </a:t>
            </a:r>
            <a:r>
              <a:rPr lang="fr-FR" dirty="0"/>
              <a:t>A est aussi lourd que l’objet B</a:t>
            </a:r>
          </a:p>
          <a:p>
            <a:pPr marL="274320" indent="-274320" eaLnBrk="1" fontAlgn="auto" hangingPunct="1">
              <a:spcAft>
                <a:spcPts val="0"/>
              </a:spcAft>
              <a:buClr>
                <a:schemeClr val="accent3"/>
              </a:buClr>
              <a:buFont typeface="Wingdings 2"/>
              <a:buNone/>
              <a:defRPr/>
            </a:pPr>
            <a:r>
              <a:rPr lang="fr-FR" dirty="0" smtClean="0"/>
              <a:t>  Ou</a:t>
            </a:r>
            <a:r>
              <a:rPr lang="fr-FR" dirty="0"/>
              <a:t>		</a:t>
            </a:r>
            <a:r>
              <a:rPr lang="fr-FR" dirty="0" smtClean="0"/>
              <a:t> </a:t>
            </a:r>
          </a:p>
          <a:p>
            <a:pPr marL="274320" indent="-274320" eaLnBrk="1" fontAlgn="auto" hangingPunct="1">
              <a:spcAft>
                <a:spcPts val="0"/>
              </a:spcAft>
              <a:buClr>
                <a:schemeClr val="accent3"/>
              </a:buClr>
              <a:buFont typeface="Wingdings 2"/>
              <a:buNone/>
              <a:defRPr/>
            </a:pPr>
            <a:r>
              <a:rPr lang="fr-FR" dirty="0" smtClean="0"/>
              <a:t>                 L’objet </a:t>
            </a:r>
            <a:r>
              <a:rPr lang="fr-FR" dirty="0"/>
              <a:t>A est plus lourd que l’objet B</a:t>
            </a:r>
          </a:p>
          <a:p>
            <a:pPr marL="274320" indent="-274320" eaLnBrk="1" fontAlgn="auto" hangingPunct="1">
              <a:spcAft>
                <a:spcPts val="0"/>
              </a:spcAft>
              <a:buClr>
                <a:schemeClr val="accent3"/>
              </a:buClr>
              <a:buFont typeface="Wingdings 2"/>
              <a:buNone/>
              <a:defRPr/>
            </a:pPr>
            <a:r>
              <a:rPr lang="fr-FR" dirty="0" smtClean="0"/>
              <a:t>  Ou</a:t>
            </a:r>
            <a:r>
              <a:rPr lang="fr-FR" dirty="0"/>
              <a:t>		</a:t>
            </a:r>
          </a:p>
          <a:p>
            <a:pPr marL="274320" indent="-274320" eaLnBrk="1" fontAlgn="auto" hangingPunct="1">
              <a:spcAft>
                <a:spcPts val="0"/>
              </a:spcAft>
              <a:buClr>
                <a:schemeClr val="accent3"/>
              </a:buClr>
              <a:buFont typeface="Wingdings 2"/>
              <a:buNone/>
              <a:defRPr/>
            </a:pPr>
            <a:r>
              <a:rPr lang="fr-FR" dirty="0" smtClean="0"/>
              <a:t>                 L’objet </a:t>
            </a:r>
            <a:r>
              <a:rPr lang="fr-FR" dirty="0"/>
              <a:t>A est moins lourd que l’objet B</a:t>
            </a:r>
          </a:p>
          <a:p>
            <a:pPr marL="274320" indent="-274320" eaLnBrk="1" fontAlgn="auto" hangingPunct="1">
              <a:spcAft>
                <a:spcPts val="0"/>
              </a:spcAft>
              <a:buClr>
                <a:schemeClr val="accent3"/>
              </a:buClr>
              <a:buFont typeface="Wingdings 2"/>
              <a:buNone/>
              <a:defRPr/>
            </a:pPr>
            <a:r>
              <a:rPr lang="fr-FR" dirty="0" smtClean="0"/>
              <a:t>   </a:t>
            </a:r>
          </a:p>
          <a:p>
            <a:pPr marL="274320" indent="-274320" eaLnBrk="1" fontAlgn="auto" hangingPunct="1">
              <a:spcAft>
                <a:spcPts val="0"/>
              </a:spcAft>
              <a:buClr>
                <a:schemeClr val="accent3"/>
              </a:buClr>
              <a:buFont typeface="Wingdings 2"/>
              <a:buNone/>
              <a:defRPr/>
            </a:pPr>
            <a:r>
              <a:rPr lang="fr-FR" dirty="0" smtClean="0"/>
              <a:t>   On </a:t>
            </a:r>
            <a:r>
              <a:rPr lang="fr-FR" dirty="0"/>
              <a:t>peut donc regrouper les objets aussi lourds les uns  que les autres entre eux. </a:t>
            </a:r>
            <a:endParaRPr lang="fr-FR" dirty="0" smtClean="0"/>
          </a:p>
          <a:p>
            <a:pPr marL="274320" indent="-274320" eaLnBrk="1" fontAlgn="auto" hangingPunct="1">
              <a:spcAft>
                <a:spcPts val="0"/>
              </a:spcAft>
              <a:buClr>
                <a:schemeClr val="accent3"/>
              </a:buClr>
              <a:buFont typeface="Wingdings 2"/>
              <a:buNone/>
              <a:defRPr/>
            </a:pPr>
            <a:r>
              <a:rPr lang="fr-FR" b="1" dirty="0" smtClean="0"/>
              <a:t>   Par </a:t>
            </a:r>
            <a:r>
              <a:rPr lang="fr-FR" b="1" dirty="0"/>
              <a:t>un effort d’abstraction, on sera amené à dire que ces objets ont «</a:t>
            </a:r>
            <a:r>
              <a:rPr lang="fr-FR" b="1" u="sng" dirty="0"/>
              <a:t> quelque chose en commun » que l’on appellera masse de ces objets</a:t>
            </a:r>
            <a:r>
              <a:rPr lang="fr-FR" b="1" dirty="0"/>
              <a:t>.</a:t>
            </a:r>
          </a:p>
        </p:txBody>
      </p:sp>
    </p:spTree>
    <p:custDataLst>
      <p:tags r:id="rId1"/>
    </p:custDataLst>
  </p:cSld>
  <p:clrMapOvr>
    <a:masterClrMapping/>
  </p:clrMapOvr>
  <p:transition advTm="349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75"/>
            <a:ext cx="8229600" cy="5411788"/>
          </a:xfrm>
        </p:spPr>
        <p:txBody>
          <a:bodyPr/>
          <a:lstStyle/>
          <a:p>
            <a:pPr eaLnBrk="1" hangingPunct="1">
              <a:buFont typeface="Wingdings 2" pitchFamily="18" charset="2"/>
              <a:buNone/>
            </a:pPr>
            <a:r>
              <a:rPr lang="fr-FR" sz="5400" b="1" smtClean="0"/>
              <a:t>  </a:t>
            </a:r>
          </a:p>
          <a:p>
            <a:pPr eaLnBrk="1" hangingPunct="1">
              <a:buFont typeface="Wingdings 2" pitchFamily="18" charset="2"/>
              <a:buNone/>
            </a:pPr>
            <a:r>
              <a:rPr lang="fr-FR" sz="4000" b="1" smtClean="0"/>
              <a:t>   De façon générale, la notion de grandeur prend naissance à l’occasion de comparaisons (directes ou indirectes) concernant des objets.</a:t>
            </a:r>
            <a:endParaRPr lang="fr-FR" sz="4000" smtClean="0"/>
          </a:p>
          <a:p>
            <a:pPr eaLnBrk="1" hangingPunct="1"/>
            <a:endParaRPr lang="fr-FR" smtClean="0"/>
          </a:p>
        </p:txBody>
      </p:sp>
    </p:spTree>
    <p:custDataLst>
      <p:tags r:id="rId1"/>
    </p:custDataLst>
  </p:cSld>
  <p:clrMapOvr>
    <a:masterClrMapping/>
  </p:clrMapOvr>
  <p:transition advTm="15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5626100"/>
          </a:xfrm>
        </p:spPr>
        <p:txBody>
          <a:bodyPr/>
          <a:lstStyle/>
          <a:p>
            <a:pPr eaLnBrk="1" hangingPunct="1"/>
            <a:endParaRPr lang="fr-FR" b="1" smtClean="0"/>
          </a:p>
          <a:p>
            <a:pPr eaLnBrk="1" hangingPunct="1"/>
            <a:endParaRPr lang="fr-FR" b="1" smtClean="0"/>
          </a:p>
          <a:p>
            <a:pPr eaLnBrk="1" hangingPunct="1"/>
            <a:r>
              <a:rPr lang="fr-FR" sz="3200" b="1" smtClean="0"/>
              <a:t>2</a:t>
            </a:r>
            <a:r>
              <a:rPr lang="fr-FR" sz="3200" b="1" baseline="30000" smtClean="0"/>
              <a:t>ème</a:t>
            </a:r>
            <a:r>
              <a:rPr lang="fr-FR" sz="3200" b="1" smtClean="0"/>
              <a:t> étape : mesurages en utilisant un « objet » choisi arbitrairement, appelé </a:t>
            </a:r>
            <a:r>
              <a:rPr lang="fr-FR" sz="3200" b="1" u="sng" smtClean="0"/>
              <a:t>objet étalon </a:t>
            </a:r>
            <a:r>
              <a:rPr lang="fr-FR" sz="3200" b="1" smtClean="0"/>
              <a:t>(la grandeur de cet objet est l’unité choisie pour effectuer le mesurage).</a:t>
            </a:r>
          </a:p>
          <a:p>
            <a:pPr eaLnBrk="1" hangingPunct="1"/>
            <a:endParaRPr lang="fr-FR" sz="3200" smtClean="0"/>
          </a:p>
          <a:p>
            <a:pPr eaLnBrk="1" hangingPunct="1">
              <a:buFont typeface="Wingdings 2" pitchFamily="18" charset="2"/>
              <a:buNone/>
            </a:pPr>
            <a:r>
              <a:rPr lang="fr-FR" sz="3200" smtClean="0"/>
              <a:t>   Si u est l’unité choisie, il s’agit de trouver combien de fois il faut utiliser u pour obtenir la grandeur que l’on veut mesurer.</a:t>
            </a:r>
          </a:p>
          <a:p>
            <a:pPr eaLnBrk="1" hangingPunct="1"/>
            <a:endParaRPr lang="fr-FR" smtClean="0"/>
          </a:p>
        </p:txBody>
      </p:sp>
    </p:spTree>
    <p:custDataLst>
      <p:tags r:id="rId1"/>
    </p:custDataLst>
  </p:cSld>
  <p:clrMapOvr>
    <a:masterClrMapping/>
  </p:clrMapOvr>
  <p:transition advTm="18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6357937"/>
          </a:xfrm>
        </p:spPr>
        <p:txBody>
          <a:bodyPr/>
          <a:lstStyle/>
          <a:p>
            <a:pPr eaLnBrk="1" hangingPunct="1"/>
            <a:endParaRPr lang="fr-FR" smtClean="0"/>
          </a:p>
          <a:p>
            <a:pPr eaLnBrk="1" hangingPunct="1"/>
            <a:endParaRPr lang="fr-FR" smtClean="0"/>
          </a:p>
          <a:p>
            <a:pPr eaLnBrk="1" hangingPunct="1"/>
            <a:r>
              <a:rPr lang="fr-FR" smtClean="0"/>
              <a:t>Exemple avec la longueur d’un segment u :</a:t>
            </a:r>
          </a:p>
          <a:p>
            <a:pPr eaLnBrk="1" hangingPunct="1">
              <a:buFont typeface="Wingdings 2" pitchFamily="18" charset="2"/>
              <a:buNone/>
            </a:pPr>
            <a:r>
              <a:rPr lang="fr-FR" smtClean="0"/>
              <a:t>  </a:t>
            </a:r>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buFont typeface="Wingdings 2" pitchFamily="18" charset="2"/>
              <a:buNone/>
            </a:pPr>
            <a:r>
              <a:rPr lang="fr-FR" smtClean="0"/>
              <a:t>    La longueur du segment vaut 3 si on prend u comme unité de longueur.</a:t>
            </a:r>
          </a:p>
        </p:txBody>
      </p:sp>
      <p:pic>
        <p:nvPicPr>
          <p:cNvPr id="4" name="Image 3" descr="numérisation0373.jpg"/>
          <p:cNvPicPr>
            <a:picLocks noChangeAspect="1" noChangeArrowheads="1"/>
          </p:cNvPicPr>
          <p:nvPr/>
        </p:nvPicPr>
        <p:blipFill>
          <a:blip r:embed="rId3" cstate="print"/>
          <a:srcRect/>
          <a:stretch>
            <a:fillRect/>
          </a:stretch>
        </p:blipFill>
        <p:spPr bwMode="auto">
          <a:xfrm>
            <a:off x="1000125" y="2428875"/>
            <a:ext cx="6858000" cy="1857375"/>
          </a:xfrm>
          <a:prstGeom prst="rect">
            <a:avLst/>
          </a:prstGeom>
          <a:noFill/>
          <a:ln w="9525">
            <a:noFill/>
            <a:miter lim="800000"/>
            <a:headEnd/>
            <a:tailEnd/>
          </a:ln>
        </p:spPr>
      </p:pic>
    </p:spTree>
    <p:custDataLst>
      <p:tags r:id="rId1"/>
    </p:custDataLst>
  </p:cSld>
  <p:clrMapOvr>
    <a:masterClrMapping/>
  </p:clrMapOvr>
  <p:transition advTm="164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500"/>
            <a:ext cx="8229600" cy="5554663"/>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fr-FR" sz="4400" b="1" dirty="0" smtClean="0"/>
          </a:p>
          <a:p>
            <a:pPr marL="274320" indent="-274320" eaLnBrk="1" fontAlgn="auto" hangingPunct="1">
              <a:spcAft>
                <a:spcPts val="0"/>
              </a:spcAft>
              <a:buClr>
                <a:schemeClr val="accent3"/>
              </a:buClr>
              <a:buFont typeface="Wingdings 2"/>
              <a:buNone/>
              <a:defRPr/>
            </a:pPr>
            <a:r>
              <a:rPr lang="fr-FR" sz="4400" b="1" i="1" u="sng" dirty="0" smtClean="0"/>
              <a:t>  Remarque </a:t>
            </a:r>
            <a:r>
              <a:rPr lang="fr-FR" sz="4400" b="1" i="1" u="sng" dirty="0"/>
              <a:t>fondamentale :  </a:t>
            </a:r>
            <a:endParaRPr lang="fr-FR" sz="4400" b="1" i="1" u="sng" dirty="0" smtClean="0"/>
          </a:p>
          <a:p>
            <a:pPr marL="274320" indent="-274320" eaLnBrk="1" fontAlgn="auto" hangingPunct="1">
              <a:spcAft>
                <a:spcPts val="0"/>
              </a:spcAft>
              <a:buClr>
                <a:schemeClr val="accent3"/>
              </a:buClr>
              <a:buFont typeface="Wingdings 2"/>
              <a:buNone/>
              <a:defRPr/>
            </a:pPr>
            <a:r>
              <a:rPr lang="fr-FR" sz="4400" b="1" dirty="0" smtClean="0"/>
              <a:t>   il </a:t>
            </a:r>
            <a:r>
              <a:rPr lang="fr-FR" sz="4400" b="1" dirty="0"/>
              <a:t>est important de faire comprendre que </a:t>
            </a:r>
            <a:r>
              <a:rPr lang="fr-FR" sz="4400" b="1" u="sng" dirty="0"/>
              <a:t>le résultat dépend de l’unité choisie</a:t>
            </a:r>
            <a:r>
              <a:rPr lang="fr-FR" sz="4400" b="1" dirty="0"/>
              <a:t>, voire même de faire comprendre que plus l’unité est petite plus le résultat est grand.</a:t>
            </a:r>
            <a:endParaRPr lang="fr-FR" sz="4400" dirty="0"/>
          </a:p>
        </p:txBody>
      </p:sp>
    </p:spTree>
    <p:custDataLst>
      <p:tags r:id="rId1"/>
    </p:custDataLst>
  </p:cSld>
  <p:clrMapOvr>
    <a:masterClrMapping/>
  </p:clrMapOvr>
  <p:transition advTm="141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768975"/>
          </a:xfrm>
        </p:spPr>
        <p:txBody>
          <a:bodyPr/>
          <a:lstStyle/>
          <a:p>
            <a:pPr eaLnBrk="1" hangingPunct="1">
              <a:buFont typeface="Wingdings 2" pitchFamily="18" charset="2"/>
              <a:buNone/>
            </a:pPr>
            <a:endParaRPr lang="fr-FR" smtClean="0"/>
          </a:p>
          <a:p>
            <a:pPr eaLnBrk="1" hangingPunct="1"/>
            <a:r>
              <a:rPr lang="fr-FR" sz="4000" b="1" smtClean="0"/>
              <a:t>3</a:t>
            </a:r>
            <a:r>
              <a:rPr lang="fr-FR" sz="4000" b="1" baseline="30000" smtClean="0"/>
              <a:t>ème</a:t>
            </a:r>
            <a:r>
              <a:rPr lang="fr-FR" sz="4000" b="1" smtClean="0"/>
              <a:t> étape : introduction d’une unité  «  légale »</a:t>
            </a:r>
            <a:endParaRPr lang="fr-FR" sz="4000" smtClean="0"/>
          </a:p>
          <a:p>
            <a:pPr eaLnBrk="1" hangingPunct="1">
              <a:buFont typeface="Wingdings 2" pitchFamily="18" charset="2"/>
              <a:buNone/>
            </a:pPr>
            <a:endParaRPr lang="fr-FR" sz="4000" smtClean="0"/>
          </a:p>
          <a:p>
            <a:pPr eaLnBrk="1" hangingPunct="1">
              <a:buFont typeface="Wingdings 2" pitchFamily="18" charset="2"/>
              <a:buNone/>
            </a:pPr>
            <a:r>
              <a:rPr lang="fr-FR" sz="4000" smtClean="0"/>
              <a:t>   Il s’agit de se mettre d’accord  pour que tout le monde utilise le même étalon, et donc la même unité.</a:t>
            </a:r>
          </a:p>
          <a:p>
            <a:pPr eaLnBrk="1" hangingPunct="1"/>
            <a:endParaRPr lang="fr-FR" smtClean="0"/>
          </a:p>
        </p:txBody>
      </p:sp>
    </p:spTree>
    <p:custDataLst>
      <p:tags r:id="rId1"/>
    </p:custDataLst>
  </p:cSld>
  <p:clrMapOvr>
    <a:masterClrMapping/>
  </p:clrMapOvr>
  <p:transition advTm="16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5483225"/>
          </a:xfrm>
        </p:spPr>
        <p:txBody>
          <a:bodyPr/>
          <a:lstStyle/>
          <a:p>
            <a:pPr eaLnBrk="1" hangingPunct="1"/>
            <a:endParaRPr lang="fr-FR" sz="4000" b="1" smtClean="0"/>
          </a:p>
          <a:p>
            <a:pPr eaLnBrk="1" hangingPunct="1"/>
            <a:r>
              <a:rPr lang="fr-FR" sz="4000" b="1" smtClean="0"/>
              <a:t>4</a:t>
            </a:r>
            <a:r>
              <a:rPr lang="fr-FR" sz="4000" b="1" baseline="30000" smtClean="0"/>
              <a:t>ème</a:t>
            </a:r>
            <a:r>
              <a:rPr lang="fr-FR" sz="4000" b="1" smtClean="0"/>
              <a:t> étape : utilisation de tout un système d’unités</a:t>
            </a:r>
            <a:endParaRPr lang="fr-FR" sz="4000" smtClean="0"/>
          </a:p>
          <a:p>
            <a:pPr eaLnBrk="1" hangingPunct="1">
              <a:buFont typeface="Wingdings 2" pitchFamily="18" charset="2"/>
              <a:buNone/>
            </a:pPr>
            <a:r>
              <a:rPr lang="fr-FR" sz="4000" b="1" smtClean="0"/>
              <a:t> </a:t>
            </a:r>
            <a:endParaRPr lang="fr-FR" sz="4000" smtClean="0"/>
          </a:p>
          <a:p>
            <a:pPr eaLnBrk="1" hangingPunct="1">
              <a:buFont typeface="Wingdings 2" pitchFamily="18" charset="2"/>
              <a:buNone/>
            </a:pPr>
            <a:r>
              <a:rPr lang="fr-FR" sz="4000" smtClean="0"/>
              <a:t>   Il s’agit d’expliquer pourquoi une seule unité ne suffit pas puis de bâtir tout un système décimal d’unités.</a:t>
            </a:r>
          </a:p>
          <a:p>
            <a:pPr eaLnBrk="1" hangingPunct="1"/>
            <a:endParaRPr lang="fr-FR" smtClean="0"/>
          </a:p>
        </p:txBody>
      </p:sp>
    </p:spTree>
    <p:custDataLst>
      <p:tags r:id="rId1"/>
    </p:custDataLst>
  </p:cSld>
  <p:clrMapOvr>
    <a:masterClrMapping/>
  </p:clrMapOvr>
  <p:transition advTm="177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5483225"/>
          </a:xfrm>
        </p:spPr>
        <p:txBody>
          <a:bodyPr/>
          <a:lstStyle/>
          <a:p>
            <a:pPr eaLnBrk="1" hangingPunct="1"/>
            <a:endParaRPr lang="fr-FR" sz="4400" b="1" smtClean="0"/>
          </a:p>
          <a:p>
            <a:pPr eaLnBrk="1" hangingPunct="1"/>
            <a:endParaRPr lang="fr-FR" sz="4400" b="1" smtClean="0"/>
          </a:p>
          <a:p>
            <a:pPr eaLnBrk="1" hangingPunct="1"/>
            <a:endParaRPr lang="fr-FR" sz="4400" b="1" smtClean="0"/>
          </a:p>
          <a:p>
            <a:pPr eaLnBrk="1" hangingPunct="1"/>
            <a:r>
              <a:rPr lang="fr-FR" sz="4400" b="1" smtClean="0"/>
              <a:t>5</a:t>
            </a:r>
            <a:r>
              <a:rPr lang="fr-FR" sz="4400" b="1" baseline="30000" smtClean="0"/>
              <a:t>ème</a:t>
            </a:r>
            <a:r>
              <a:rPr lang="fr-FR" sz="4400" b="1" smtClean="0"/>
              <a:t> étape : établissement de formules</a:t>
            </a:r>
            <a:r>
              <a:rPr lang="fr-FR" sz="4400" smtClean="0"/>
              <a:t> (exemple : formule donnant l’aire d’un rectangle)</a:t>
            </a:r>
          </a:p>
        </p:txBody>
      </p:sp>
    </p:spTree>
    <p:custDataLst>
      <p:tags r:id="rId1"/>
    </p:custDataLst>
  </p:cSld>
  <p:clrMapOvr>
    <a:masterClrMapping/>
  </p:clrMapOvr>
  <p:transition advTm="73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5626100"/>
          </a:xfrm>
        </p:spPr>
        <p:txBody>
          <a:bodyPr/>
          <a:lstStyle/>
          <a:p>
            <a:pPr eaLnBrk="1" hangingPunct="1">
              <a:buFont typeface="Wingdings 2" pitchFamily="18" charset="2"/>
              <a:buNone/>
            </a:pPr>
            <a:r>
              <a:rPr lang="fr-FR" b="1" smtClean="0"/>
              <a:t>   </a:t>
            </a:r>
          </a:p>
          <a:p>
            <a:pPr eaLnBrk="1" hangingPunct="1">
              <a:buFont typeface="Wingdings 2" pitchFamily="18" charset="2"/>
              <a:buNone/>
            </a:pPr>
            <a:endParaRPr lang="fr-FR" b="1" u="sng" smtClean="0"/>
          </a:p>
          <a:p>
            <a:pPr eaLnBrk="1" hangingPunct="1">
              <a:buFont typeface="Wingdings 2" pitchFamily="18" charset="2"/>
              <a:buNone/>
            </a:pPr>
            <a:r>
              <a:rPr lang="fr-FR" b="1" u="sng" smtClean="0"/>
              <a:t>6</a:t>
            </a:r>
            <a:r>
              <a:rPr lang="fr-FR" sz="3200" b="1" u="sng" smtClean="0"/>
              <a:t>/ Exemple pour la notion d’aire cycle 3 </a:t>
            </a:r>
            <a:r>
              <a:rPr lang="fr-FR" sz="3200" b="1" smtClean="0"/>
              <a:t>(deux premières étapes uniquement)</a:t>
            </a:r>
          </a:p>
          <a:p>
            <a:pPr eaLnBrk="1" hangingPunct="1">
              <a:buFont typeface="Wingdings 2" pitchFamily="18" charset="2"/>
              <a:buNone/>
            </a:pPr>
            <a:endParaRPr lang="fr-FR" sz="2400" smtClean="0"/>
          </a:p>
          <a:p>
            <a:pPr eaLnBrk="1" hangingPunct="1">
              <a:buFont typeface="Wingdings 2" pitchFamily="18" charset="2"/>
              <a:buNone/>
            </a:pPr>
            <a:r>
              <a:rPr lang="fr-FR" smtClean="0"/>
              <a:t>    </a:t>
            </a:r>
            <a:r>
              <a:rPr lang="fr-FR" sz="3600" smtClean="0"/>
              <a:t>Il ne s’agit pas de donner ici une progression détaillée et encore moins de proposer des documents utilisables en classe, mais simplement d’illustrer une partie de la démarche.</a:t>
            </a:r>
          </a:p>
          <a:p>
            <a:pPr eaLnBrk="1" hangingPunct="1"/>
            <a:endParaRPr lang="fr-FR" sz="2400" smtClean="0"/>
          </a:p>
          <a:p>
            <a:pPr eaLnBrk="1" hangingPunct="1"/>
            <a:endParaRPr lang="fr-FR" smtClean="0"/>
          </a:p>
        </p:txBody>
      </p:sp>
    </p:spTree>
    <p:custDataLst>
      <p:tags r:id="rId1"/>
    </p:custDataLst>
  </p:cSld>
  <p:clrMapOvr>
    <a:masterClrMapping/>
  </p:clrMapOvr>
  <p:transition advTm="22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1357312"/>
          </a:xfrm>
        </p:spPr>
        <p:txBody>
          <a:bodyPr/>
          <a:lstStyle/>
          <a:p>
            <a:pPr lvl="1" eaLnBrk="1" hangingPunct="1"/>
            <a:r>
              <a:rPr lang="fr-FR" u="sng" smtClean="0"/>
              <a:t>1</a:t>
            </a:r>
            <a:r>
              <a:rPr lang="fr-FR" u="sng" baseline="30000" smtClean="0"/>
              <a:t>ère</a:t>
            </a:r>
            <a:r>
              <a:rPr lang="fr-FR" u="sng" smtClean="0"/>
              <a:t> étape pour construire la notion d’aire :</a:t>
            </a:r>
            <a:endParaRPr lang="fr-FR" sz="2000" smtClean="0"/>
          </a:p>
          <a:p>
            <a:pPr eaLnBrk="1" hangingPunct="1"/>
            <a:r>
              <a:rPr lang="fr-FR" smtClean="0"/>
              <a:t>a/ Quelle surface a la plus grande aire ?</a:t>
            </a:r>
            <a:endParaRPr lang="fr-FR" sz="2400" smtClean="0"/>
          </a:p>
          <a:p>
            <a:pPr eaLnBrk="1" hangingPunct="1"/>
            <a:endParaRPr lang="fr-FR" smtClean="0"/>
          </a:p>
        </p:txBody>
      </p:sp>
      <p:pic>
        <p:nvPicPr>
          <p:cNvPr id="4" name="Image 3" descr="numérisation0374.jpg"/>
          <p:cNvPicPr>
            <a:picLocks noChangeAspect="1" noChangeArrowheads="1"/>
          </p:cNvPicPr>
          <p:nvPr/>
        </p:nvPicPr>
        <p:blipFill>
          <a:blip r:embed="rId3" cstate="print"/>
          <a:srcRect/>
          <a:stretch>
            <a:fillRect/>
          </a:stretch>
        </p:blipFill>
        <p:spPr bwMode="auto">
          <a:xfrm>
            <a:off x="1000125" y="2071688"/>
            <a:ext cx="6572250" cy="1916112"/>
          </a:xfrm>
          <a:prstGeom prst="rect">
            <a:avLst/>
          </a:prstGeom>
          <a:noFill/>
          <a:ln w="9525">
            <a:noFill/>
            <a:miter lim="800000"/>
            <a:headEnd/>
            <a:tailEnd/>
          </a:ln>
        </p:spPr>
      </p:pic>
      <p:sp>
        <p:nvSpPr>
          <p:cNvPr id="5" name="Rectangle 4"/>
          <p:cNvSpPr>
            <a:spLocks noChangeArrowheads="1"/>
          </p:cNvSpPr>
          <p:nvPr/>
        </p:nvSpPr>
        <p:spPr bwMode="auto">
          <a:xfrm>
            <a:off x="857250" y="4286250"/>
            <a:ext cx="6286500" cy="523875"/>
          </a:xfrm>
          <a:prstGeom prst="rect">
            <a:avLst/>
          </a:prstGeom>
          <a:noFill/>
          <a:ln w="9525">
            <a:noFill/>
            <a:miter lim="800000"/>
            <a:headEnd/>
            <a:tailEnd/>
          </a:ln>
        </p:spPr>
        <p:txBody>
          <a:bodyPr>
            <a:spAutoFit/>
          </a:bodyPr>
          <a:lstStyle/>
          <a:p>
            <a:r>
              <a:rPr lang="fr-FR" sz="2800">
                <a:latin typeface="Calibri" pitchFamily="34" charset="0"/>
              </a:rPr>
              <a:t>b/ Quelle surface a la plus grande aire</a:t>
            </a:r>
            <a:r>
              <a:rPr lang="fr-FR">
                <a:latin typeface="Calibri" pitchFamily="34" charset="0"/>
              </a:rPr>
              <a:t> ?</a:t>
            </a:r>
          </a:p>
        </p:txBody>
      </p:sp>
      <p:pic>
        <p:nvPicPr>
          <p:cNvPr id="6" name="Image 5" descr="numérisation0375.jpg"/>
          <p:cNvPicPr>
            <a:picLocks noChangeAspect="1" noChangeArrowheads="1"/>
          </p:cNvPicPr>
          <p:nvPr/>
        </p:nvPicPr>
        <p:blipFill>
          <a:blip r:embed="rId4" cstate="print"/>
          <a:srcRect/>
          <a:stretch>
            <a:fillRect/>
          </a:stretch>
        </p:blipFill>
        <p:spPr bwMode="auto">
          <a:xfrm>
            <a:off x="1071563" y="4929188"/>
            <a:ext cx="6572250" cy="1571625"/>
          </a:xfrm>
          <a:prstGeom prst="rect">
            <a:avLst/>
          </a:prstGeom>
          <a:noFill/>
          <a:ln w="9525">
            <a:noFill/>
            <a:miter lim="800000"/>
            <a:headEnd/>
            <a:tailEnd/>
          </a:ln>
        </p:spPr>
      </p:pic>
    </p:spTree>
    <p:custDataLst>
      <p:tags r:id="rId1"/>
    </p:custDataLst>
  </p:cSld>
  <p:clrMapOvr>
    <a:masterClrMapping/>
  </p:clrMapOvr>
  <p:transition advTm="28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FR" b="1" u="sng" dirty="0"/>
              <a:t>I/ Contenus enseignés </a:t>
            </a:r>
            <a:r>
              <a:rPr lang="fr-FR" dirty="0"/>
              <a:t/>
            </a:r>
            <a:br>
              <a:rPr lang="fr-FR" dirty="0"/>
            </a:br>
            <a:r>
              <a:rPr lang="fr-FR" dirty="0" smtClean="0"/>
              <a:t>	</a:t>
            </a:r>
            <a:r>
              <a:rPr lang="fr-FR" b="1" u="sng" dirty="0" smtClean="0"/>
              <a:t>1</a:t>
            </a:r>
            <a:r>
              <a:rPr lang="fr-FR" b="1" u="sng" dirty="0"/>
              <a:t>/ Grandeurs à travailler </a:t>
            </a:r>
            <a:endParaRPr lang="fr-FR" dirty="0"/>
          </a:p>
        </p:txBody>
      </p:sp>
      <p:sp>
        <p:nvSpPr>
          <p:cNvPr id="3" name="Espace réservé du contenu 2"/>
          <p:cNvSpPr>
            <a:spLocks noGrp="1"/>
          </p:cNvSpPr>
          <p:nvPr>
            <p:ph idx="1"/>
          </p:nvPr>
        </p:nvSpPr>
        <p:spPr>
          <a:xfrm>
            <a:off x="357188" y="2000250"/>
            <a:ext cx="8229600" cy="4525963"/>
          </a:xfrm>
        </p:spPr>
        <p:txBody>
          <a:bodyPr/>
          <a:lstStyle/>
          <a:p>
            <a:pPr eaLnBrk="1" hangingPunct="1"/>
            <a:endParaRPr lang="fr-FR" smtClean="0"/>
          </a:p>
          <a:p>
            <a:pPr eaLnBrk="1" hangingPunct="1"/>
            <a:r>
              <a:rPr lang="fr-FR" sz="2800" smtClean="0"/>
              <a:t>De façon générale, le maître doit aider les élèves à </a:t>
            </a:r>
            <a:r>
              <a:rPr lang="fr-FR" sz="2800" b="1" u="sng" smtClean="0"/>
              <a:t>percevoir les différences qu’il y a entre « un objet », « une grandeur » et « une mesure ».</a:t>
            </a:r>
          </a:p>
          <a:p>
            <a:pPr eaLnBrk="1" hangingPunct="1"/>
            <a:endParaRPr lang="fr-FR" sz="2800" smtClean="0"/>
          </a:p>
          <a:p>
            <a:pPr eaLnBrk="1" hangingPunct="1"/>
            <a:r>
              <a:rPr lang="fr-FR" sz="2800" smtClean="0"/>
              <a:t>Les </a:t>
            </a:r>
            <a:r>
              <a:rPr lang="fr-FR" sz="2800" b="1" smtClean="0"/>
              <a:t>difficultés à comprendre que l’on peut associer plusieurs grandeurs à un même objet </a:t>
            </a:r>
            <a:r>
              <a:rPr lang="fr-FR" sz="2800" smtClean="0"/>
              <a:t>sont une des </a:t>
            </a:r>
            <a:r>
              <a:rPr lang="fr-FR" sz="2800" u="sng" smtClean="0"/>
              <a:t>principales sources d’erreurs</a:t>
            </a:r>
            <a:r>
              <a:rPr lang="fr-FR" sz="2800" smtClean="0"/>
              <a:t> chez les élèves.</a:t>
            </a:r>
          </a:p>
        </p:txBody>
      </p:sp>
    </p:spTree>
    <p:custDataLst>
      <p:tags r:id="rId1"/>
    </p:custDataLst>
  </p:cSld>
  <p:clrMapOvr>
    <a:masterClrMapping/>
  </p:clrMapOvr>
  <p:transition advTm="25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704850"/>
            <a:ext cx="8229600" cy="795338"/>
          </a:xfrm>
        </p:spPr>
        <p:txBody>
          <a:bodyPr>
            <a:normAutofit fontScale="90000"/>
          </a:bodyPr>
          <a:lstStyle/>
          <a:p>
            <a:pPr eaLnBrk="1" fontAlgn="auto" hangingPunct="1">
              <a:spcAft>
                <a:spcPts val="0"/>
              </a:spcAft>
              <a:defRPr/>
            </a:pP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c/ Quelle surface a la plus grande aire ?</a:t>
            </a:r>
            <a:endParaRPr lang="fr-FR" sz="2800" dirty="0"/>
          </a:p>
        </p:txBody>
      </p:sp>
      <p:pic>
        <p:nvPicPr>
          <p:cNvPr id="4" name="Espace réservé du contenu 3" descr="numérisation0376.jpg"/>
          <p:cNvPicPr>
            <a:picLocks noGrp="1"/>
          </p:cNvPicPr>
          <p:nvPr>
            <p:ph idx="1"/>
          </p:nvPr>
        </p:nvPicPr>
        <p:blipFill>
          <a:blip r:embed="rId3" cstate="print"/>
          <a:srcRect/>
          <a:stretch>
            <a:fillRect/>
          </a:stretch>
        </p:blipFill>
        <p:spPr>
          <a:xfrm>
            <a:off x="714375" y="1428750"/>
            <a:ext cx="5929313" cy="2500313"/>
          </a:xfrm>
        </p:spPr>
      </p:pic>
      <p:sp>
        <p:nvSpPr>
          <p:cNvPr id="1025" name="Rectangle 1"/>
          <p:cNvSpPr>
            <a:spLocks noChangeArrowheads="1"/>
          </p:cNvSpPr>
          <p:nvPr/>
        </p:nvSpPr>
        <p:spPr bwMode="auto">
          <a:xfrm>
            <a:off x="357188" y="4500563"/>
            <a:ext cx="8358187" cy="1816100"/>
          </a:xfrm>
          <a:prstGeom prst="rect">
            <a:avLst/>
          </a:prstGeom>
          <a:noFill/>
          <a:ln w="9525">
            <a:noFill/>
            <a:miter lim="800000"/>
            <a:headEnd/>
            <a:tailEnd/>
          </a:ln>
        </p:spPr>
        <p:txBody>
          <a:bodyPr anchor="ctr">
            <a:spAutoFit/>
          </a:bodyPr>
          <a:lstStyle/>
          <a:p>
            <a:r>
              <a:rPr lang="fr-FR" sz="2800">
                <a:latin typeface="Calibri" pitchFamily="34" charset="0"/>
                <a:ea typeface="Calibri" pitchFamily="34" charset="0"/>
                <a:cs typeface="Times New Roman" pitchFamily="18" charset="0"/>
              </a:rPr>
              <a:t>Ce 3° est une situation-problème.</a:t>
            </a:r>
            <a:endParaRPr lang="fr-FR" sz="2800">
              <a:ea typeface="Calibri" pitchFamily="34" charset="0"/>
              <a:cs typeface="Times New Roman" pitchFamily="18" charset="0"/>
            </a:endParaRPr>
          </a:p>
          <a:p>
            <a:pPr eaLnBrk="0" hangingPunct="0"/>
            <a:r>
              <a:rPr lang="fr-FR" sz="2800">
                <a:latin typeface="Calibri" pitchFamily="34" charset="0"/>
                <a:ea typeface="Calibri" pitchFamily="34" charset="0"/>
                <a:cs typeface="Times New Roman" pitchFamily="18" charset="0"/>
              </a:rPr>
              <a:t>Il s’agit de découvrir qu’on peut découper la première surface en deux morceaux er réassembler les morceaux pour obtenir la deuxième surface.</a:t>
            </a:r>
            <a:endParaRPr lang="fr-FR" sz="2800">
              <a:ea typeface="Calibri" pitchFamily="34" charset="0"/>
            </a:endParaRPr>
          </a:p>
        </p:txBody>
      </p:sp>
    </p:spTree>
    <p:custDataLst>
      <p:tags r:id="rId1"/>
    </p:custDataLst>
  </p:cSld>
  <p:clrMapOvr>
    <a:masterClrMapping/>
  </p:clrMapOvr>
  <p:transition advTm="35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5">
                                            <p:txEl>
                                              <p:pRg st="0" end="0"/>
                                            </p:txEl>
                                          </p:spTgt>
                                        </p:tgtEl>
                                        <p:attrNameLst>
                                          <p:attrName>style.visibility</p:attrName>
                                        </p:attrNameLst>
                                      </p:cBhvr>
                                      <p:to>
                                        <p:strVal val="visible"/>
                                      </p:to>
                                    </p:set>
                                    <p:anim calcmode="lin" valueType="num">
                                      <p:cBhvr additive="base">
                                        <p:cTn id="18"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5">
                                            <p:txEl>
                                              <p:pRg st="1" end="1"/>
                                            </p:txEl>
                                          </p:spTgt>
                                        </p:tgtEl>
                                        <p:attrNameLst>
                                          <p:attrName>style.visibility</p:attrName>
                                        </p:attrNameLst>
                                      </p:cBhvr>
                                      <p:to>
                                        <p:strVal val="visible"/>
                                      </p:to>
                                    </p:set>
                                    <p:anim calcmode="lin" valueType="num">
                                      <p:cBhvr additive="base">
                                        <p:cTn id="24"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1571625"/>
            <a:ext cx="8229600" cy="917575"/>
          </a:xfrm>
        </p:spPr>
        <p:txBody>
          <a:bodyPr>
            <a:normAutofit fontScale="90000"/>
          </a:bodyPr>
          <a:lstStyle/>
          <a:p>
            <a:pPr eaLnBrk="1" fontAlgn="auto" hangingPunct="1">
              <a:spcAft>
                <a:spcPts val="0"/>
              </a:spcAft>
              <a:defRPr/>
            </a:pPr>
            <a:r>
              <a:rPr lang="fr-FR" sz="2800" dirty="0" smtClean="0"/>
              <a:t/>
            </a:r>
            <a:br>
              <a:rPr lang="fr-FR" sz="2800" dirty="0" smtClean="0"/>
            </a:br>
            <a:r>
              <a:rPr lang="fr-FR" sz="2800" dirty="0" smtClean="0"/>
              <a:t/>
            </a:r>
            <a:br>
              <a:rPr lang="fr-FR" sz="2800" dirty="0" smtClean="0"/>
            </a:br>
            <a:r>
              <a:rPr lang="fr-FR" sz="3600" dirty="0" smtClean="0"/>
              <a:t>d/ Pour aller vers la deuxième étape (qui consistera à mesurer des aires à l’aide d’unités variées), quelle surface a la plus grande aire ?</a:t>
            </a:r>
            <a:r>
              <a:rPr lang="fr-FR" sz="2800" dirty="0" smtClean="0"/>
              <a:t/>
            </a:r>
            <a:br>
              <a:rPr lang="fr-FR" sz="2800" dirty="0" smtClean="0"/>
            </a:br>
            <a:endParaRPr lang="fr-FR" sz="2800" dirty="0"/>
          </a:p>
        </p:txBody>
      </p:sp>
      <p:pic>
        <p:nvPicPr>
          <p:cNvPr id="4" name="Espace réservé du contenu 3" descr="numérisation0377.jpg"/>
          <p:cNvPicPr>
            <a:picLocks noGrp="1"/>
          </p:cNvPicPr>
          <p:nvPr>
            <p:ph idx="1"/>
          </p:nvPr>
        </p:nvPicPr>
        <p:blipFill>
          <a:blip r:embed="rId3" cstate="print"/>
          <a:srcRect/>
          <a:stretch>
            <a:fillRect/>
          </a:stretch>
        </p:blipFill>
        <p:spPr>
          <a:xfrm>
            <a:off x="2286000" y="2428875"/>
            <a:ext cx="4429125" cy="3929063"/>
          </a:xfrm>
        </p:spPr>
      </p:pic>
    </p:spTree>
    <p:custDataLst>
      <p:tags r:id="rId1"/>
    </p:custDataLst>
  </p:cSld>
  <p:clrMapOvr>
    <a:masterClrMapping/>
  </p:clrMapOvr>
  <p:transition advTm="129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43863" cy="2225675"/>
          </a:xfrm>
        </p:spPr>
        <p:txBody>
          <a:bodyPr/>
          <a:lstStyle/>
          <a:p>
            <a:pPr marL="342900" indent="-342900" eaLnBrk="1" hangingPunct="1"/>
            <a:r>
              <a:rPr lang="fr-FR" sz="2400" u="sng" smtClean="0">
                <a:solidFill>
                  <a:srgbClr val="000000"/>
                </a:solidFill>
              </a:rPr>
              <a:t>2</a:t>
            </a:r>
            <a:r>
              <a:rPr lang="fr-FR" sz="2400" u="sng" baseline="30000" smtClean="0">
                <a:solidFill>
                  <a:srgbClr val="000000"/>
                </a:solidFill>
              </a:rPr>
              <a:t>ère</a:t>
            </a:r>
            <a:r>
              <a:rPr lang="fr-FR" sz="2400" u="sng" smtClean="0">
                <a:solidFill>
                  <a:srgbClr val="000000"/>
                </a:solidFill>
              </a:rPr>
              <a:t> étape</a:t>
            </a:r>
            <a:r>
              <a:rPr lang="fr-FR" sz="2400" smtClean="0">
                <a:solidFill>
                  <a:srgbClr val="000000"/>
                </a:solidFill>
              </a:rPr>
              <a:t/>
            </a:r>
            <a:br>
              <a:rPr lang="fr-FR" sz="2400" smtClean="0">
                <a:solidFill>
                  <a:srgbClr val="000000"/>
                </a:solidFill>
              </a:rPr>
            </a:br>
            <a:r>
              <a:rPr lang="fr-FR" sz="2400" smtClean="0">
                <a:solidFill>
                  <a:srgbClr val="000000"/>
                </a:solidFill>
              </a:rPr>
              <a:t>a/ Mesurer les aires de deux surfaces en utilisant l’unité 1.</a:t>
            </a:r>
            <a:br>
              <a:rPr lang="fr-FR" sz="2400" smtClean="0">
                <a:solidFill>
                  <a:srgbClr val="000000"/>
                </a:solidFill>
              </a:rPr>
            </a:br>
            <a:r>
              <a:rPr lang="fr-FR" sz="2400" smtClean="0">
                <a:solidFill>
                  <a:srgbClr val="000000"/>
                </a:solidFill>
              </a:rPr>
              <a:t>b/ Mesurer les aires de deux surfaces en utilisant l’unité 2.</a:t>
            </a:r>
            <a:br>
              <a:rPr lang="fr-FR" sz="2400" smtClean="0">
                <a:solidFill>
                  <a:srgbClr val="000000"/>
                </a:solidFill>
              </a:rPr>
            </a:br>
            <a:r>
              <a:rPr lang="fr-FR" sz="2400" smtClean="0">
                <a:solidFill>
                  <a:srgbClr val="000000"/>
                </a:solidFill>
              </a:rPr>
              <a:t>c/ Mesurer les aires de deux surfaces en utilisant l’unité 3.</a:t>
            </a:r>
          </a:p>
        </p:txBody>
      </p:sp>
      <p:pic>
        <p:nvPicPr>
          <p:cNvPr id="4" name="Espace réservé du contenu 3" descr="numérisation0378.jpg"/>
          <p:cNvPicPr>
            <a:picLocks noGrp="1"/>
          </p:cNvPicPr>
          <p:nvPr>
            <p:ph idx="1"/>
          </p:nvPr>
        </p:nvPicPr>
        <p:blipFill>
          <a:blip r:embed="rId3" cstate="print"/>
          <a:srcRect/>
          <a:stretch>
            <a:fillRect/>
          </a:stretch>
        </p:blipFill>
        <p:spPr>
          <a:xfrm>
            <a:off x="500063" y="3071813"/>
            <a:ext cx="4968875" cy="2090737"/>
          </a:xfrm>
        </p:spPr>
      </p:pic>
      <p:pic>
        <p:nvPicPr>
          <p:cNvPr id="5" name="Image 4" descr="numérisation0379.jpg"/>
          <p:cNvPicPr>
            <a:picLocks noChangeAspect="1" noChangeArrowheads="1"/>
          </p:cNvPicPr>
          <p:nvPr/>
        </p:nvPicPr>
        <p:blipFill>
          <a:blip r:embed="rId4" cstate="print"/>
          <a:srcRect/>
          <a:stretch>
            <a:fillRect/>
          </a:stretch>
        </p:blipFill>
        <p:spPr bwMode="auto">
          <a:xfrm>
            <a:off x="6000750" y="3357563"/>
            <a:ext cx="2000250" cy="2071687"/>
          </a:xfrm>
          <a:prstGeom prst="rect">
            <a:avLst/>
          </a:prstGeom>
          <a:noFill/>
          <a:ln w="9525">
            <a:noFill/>
            <a:miter lim="800000"/>
            <a:headEnd/>
            <a:tailEnd/>
          </a:ln>
        </p:spPr>
      </p:pic>
    </p:spTree>
    <p:custDataLst>
      <p:tags r:id="rId1"/>
    </p:custDataLst>
  </p:cSld>
  <p:clrMapOvr>
    <a:masterClrMapping/>
  </p:clrMapOvr>
  <p:transition advTm="338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500"/>
            <a:ext cx="8229600" cy="1428750"/>
          </a:xfrm>
        </p:spPr>
        <p:txBody>
          <a:bodyPr/>
          <a:lstStyle/>
          <a:p>
            <a:pPr eaLnBrk="1" hangingPunct="1"/>
            <a:r>
              <a:rPr lang="fr-FR" sz="2800" u="sng" smtClean="0"/>
              <a:t>Autre exercice possible :</a:t>
            </a:r>
            <a:r>
              <a:rPr lang="fr-FR" sz="2800" smtClean="0"/>
              <a:t/>
            </a:r>
            <a:br>
              <a:rPr lang="fr-FR" sz="2800" smtClean="0"/>
            </a:br>
            <a:r>
              <a:rPr lang="fr-FR" sz="2800" smtClean="0"/>
              <a:t>Vanina, Tania et Eric ont mesurés l’aire de la surface coloriée. Vanina a trouvé 8, Tania a trouvé 16 et Eric a trouvé 32. Quelles unités ont-ils utilisées ?      </a:t>
            </a:r>
          </a:p>
        </p:txBody>
      </p:sp>
      <p:pic>
        <p:nvPicPr>
          <p:cNvPr id="4" name="Espace réservé du contenu 3" descr="numérisation0381.jpg"/>
          <p:cNvPicPr>
            <a:picLocks noGrp="1"/>
          </p:cNvPicPr>
          <p:nvPr>
            <p:ph idx="1"/>
          </p:nvPr>
        </p:nvPicPr>
        <p:blipFill>
          <a:blip r:embed="rId3" cstate="print"/>
          <a:srcRect/>
          <a:stretch>
            <a:fillRect/>
          </a:stretch>
        </p:blipFill>
        <p:spPr>
          <a:xfrm>
            <a:off x="571500" y="2571750"/>
            <a:ext cx="7358063" cy="3643313"/>
          </a:xfrm>
        </p:spPr>
      </p:pic>
    </p:spTree>
    <p:custDataLst>
      <p:tags r:id="rId1"/>
    </p:custDataLst>
  </p:cSld>
  <p:clrMapOvr>
    <a:masterClrMapping/>
  </p:clrMapOvr>
  <p:transition advTm="44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88"/>
            <a:ext cx="8229600" cy="714375"/>
          </a:xfrm>
        </p:spPr>
        <p:txBody>
          <a:bodyPr/>
          <a:lstStyle/>
          <a:p>
            <a:pPr eaLnBrk="1" hangingPunct="1"/>
            <a:r>
              <a:rPr lang="fr-FR" b="1" u="sng" smtClean="0"/>
              <a:t>7</a:t>
            </a:r>
            <a:r>
              <a:rPr lang="fr-FR" sz="2800" b="1" u="sng" smtClean="0"/>
              <a:t>/ Points de repère par niveau de scolarité</a:t>
            </a:r>
            <a:endParaRPr lang="fr-FR" smtClean="0"/>
          </a:p>
        </p:txBody>
      </p:sp>
      <p:sp>
        <p:nvSpPr>
          <p:cNvPr id="3" name="Espace réservé du contenu 2"/>
          <p:cNvSpPr>
            <a:spLocks noGrp="1"/>
          </p:cNvSpPr>
          <p:nvPr>
            <p:ph idx="1"/>
          </p:nvPr>
        </p:nvSpPr>
        <p:spPr>
          <a:xfrm>
            <a:off x="457200" y="1143000"/>
            <a:ext cx="8229600" cy="5181600"/>
          </a:xfrm>
        </p:spPr>
        <p:txBody>
          <a:bodyPr/>
          <a:lstStyle/>
          <a:p>
            <a:pPr eaLnBrk="1" hangingPunct="1"/>
            <a:r>
              <a:rPr lang="fr-FR" sz="2400" smtClean="0"/>
              <a:t>A propos des niveaux où chaque grandeur peut être travaillée, les </a:t>
            </a:r>
            <a:r>
              <a:rPr lang="fr-FR" sz="2400" b="1" u="sng" smtClean="0"/>
              <a:t>documents d’application donnent trois indications </a:t>
            </a:r>
            <a:r>
              <a:rPr lang="fr-FR" sz="2400" smtClean="0"/>
              <a:t>: un niveau où une première approche de la grandeur est possible, un deuxième niveau de construction, de structuration  et enfin un troisième niveau de consolidation. Dans le tableau suivant, les pointillés signalent qu’une première approche est possible un peu avant et après pour rappeler qu’il est nécessaire de poursuivre l’enseignement pour consolider les apprentissages.</a:t>
            </a:r>
          </a:p>
          <a:p>
            <a:pPr eaLnBrk="1" hangingPunct="1">
              <a:buFont typeface="Wingdings 2" pitchFamily="18" charset="2"/>
              <a:buNone/>
            </a:pPr>
            <a:endParaRPr lang="fr-FR" sz="2400" smtClean="0"/>
          </a:p>
          <a:p>
            <a:pPr eaLnBrk="1" hangingPunct="1"/>
            <a:r>
              <a:rPr lang="fr-FR" sz="2400" smtClean="0"/>
              <a:t>Ainsi par exemple, la comparaison directe des longueurs est vraiment travaillée au CP mais peut tout à fait être amorcée en maternelle. De même, l’étude des unités du système métrique pour les longueurs n’est pas achevée au CM1</a:t>
            </a:r>
          </a:p>
          <a:p>
            <a:pPr eaLnBrk="1" hangingPunct="1"/>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214290"/>
          <a:ext cx="8143929" cy="6429420"/>
        </p:xfrm>
        <a:graphic>
          <a:graphicData uri="http://schemas.openxmlformats.org/drawingml/2006/table">
            <a:tbl>
              <a:tblPr/>
              <a:tblGrid>
                <a:gridCol w="1017991"/>
                <a:gridCol w="1017991"/>
                <a:gridCol w="1017991"/>
                <a:gridCol w="1017991"/>
                <a:gridCol w="1017991"/>
                <a:gridCol w="1017991"/>
                <a:gridCol w="2035983"/>
              </a:tblGrid>
              <a:tr h="588511">
                <a:tc rowSpan="2">
                  <a:txBody>
                    <a:bodyPr/>
                    <a:lstStyle/>
                    <a:p>
                      <a:pPr marL="71755" marR="71755" algn="ctr">
                        <a:lnSpc>
                          <a:spcPct val="115000"/>
                        </a:lnSpc>
                        <a:spcAft>
                          <a:spcPts val="0"/>
                        </a:spcAft>
                      </a:pPr>
                      <a:endParaRPr lang="fr-FR" sz="1600" dirty="0">
                        <a:latin typeface="Calibri"/>
                        <a:ea typeface="Calibri"/>
                        <a:cs typeface="Times New Roman"/>
                      </a:endParaRPr>
                    </a:p>
                    <a:p>
                      <a:pPr marL="71755" marR="71755" algn="ctr">
                        <a:lnSpc>
                          <a:spcPct val="115000"/>
                        </a:lnSpc>
                        <a:spcAft>
                          <a:spcPts val="0"/>
                        </a:spcAft>
                      </a:pPr>
                      <a:r>
                        <a:rPr lang="fr-FR" sz="1600" dirty="0">
                          <a:latin typeface="Calibri"/>
                          <a:ea typeface="Calibri"/>
                          <a:cs typeface="Times New Roman"/>
                        </a:rPr>
                        <a:t>Grandeurs</a:t>
                      </a:r>
                    </a:p>
                  </a:txBody>
                  <a:tcPr marL="51119" marR="5111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3">
                  <a:txBody>
                    <a:bodyPr/>
                    <a:lstStyle/>
                    <a:p>
                      <a:pPr marL="457200" algn="ctr">
                        <a:lnSpc>
                          <a:spcPct val="115000"/>
                        </a:lnSpc>
                        <a:spcAft>
                          <a:spcPts val="0"/>
                        </a:spcAft>
                      </a:pPr>
                      <a:endParaRPr lang="fr-FR" sz="1600">
                        <a:latin typeface="Calibri"/>
                        <a:ea typeface="Calibri"/>
                        <a:cs typeface="Times New Roman"/>
                      </a:endParaRPr>
                    </a:p>
                    <a:p>
                      <a:pPr marL="457200" algn="ctr">
                        <a:lnSpc>
                          <a:spcPct val="115000"/>
                        </a:lnSpc>
                        <a:spcAft>
                          <a:spcPts val="0"/>
                        </a:spcAft>
                      </a:pPr>
                      <a:r>
                        <a:rPr lang="fr-FR" sz="1600">
                          <a:latin typeface="Calibri"/>
                          <a:ea typeface="Calibri"/>
                          <a:cs typeface="Times New Roman"/>
                        </a:rPr>
                        <a:t>Cycle 2</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fr-FR"/>
                    </a:p>
                  </a:txBody>
                  <a:tcPr/>
                </a:tc>
                <a:tc hMerge="1">
                  <a:txBody>
                    <a:bodyPr/>
                    <a:lstStyle/>
                    <a:p>
                      <a:endParaRPr lang="fr-FR"/>
                    </a:p>
                  </a:txBody>
                  <a:tcPr/>
                </a:tc>
                <a:tc gridSpan="3">
                  <a:txBody>
                    <a:bodyPr/>
                    <a:lstStyle/>
                    <a:p>
                      <a:pPr marL="457200" algn="ctr">
                        <a:lnSpc>
                          <a:spcPct val="115000"/>
                        </a:lnSpc>
                        <a:spcAft>
                          <a:spcPts val="0"/>
                        </a:spcAft>
                      </a:pPr>
                      <a:endParaRPr lang="fr-FR" sz="1600">
                        <a:latin typeface="Calibri"/>
                        <a:ea typeface="Calibri"/>
                        <a:cs typeface="Times New Roman"/>
                      </a:endParaRPr>
                    </a:p>
                    <a:p>
                      <a:pPr marL="457200" algn="ctr">
                        <a:lnSpc>
                          <a:spcPct val="115000"/>
                        </a:lnSpc>
                        <a:spcAft>
                          <a:spcPts val="0"/>
                        </a:spcAft>
                      </a:pPr>
                      <a:r>
                        <a:rPr lang="fr-FR" sz="1600">
                          <a:latin typeface="Calibri"/>
                          <a:ea typeface="Calibri"/>
                          <a:cs typeface="Times New Roman"/>
                        </a:rPr>
                        <a:t>Cycle 3</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fr-FR"/>
                    </a:p>
                  </a:txBody>
                  <a:tcPr/>
                </a:tc>
                <a:tc hMerge="1">
                  <a:txBody>
                    <a:bodyPr/>
                    <a:lstStyle/>
                    <a:p>
                      <a:endParaRPr lang="fr-FR"/>
                    </a:p>
                  </a:txBody>
                  <a:tcPr/>
                </a:tc>
              </a:tr>
              <a:tr h="589204">
                <a:tc vMerge="1">
                  <a:txBody>
                    <a:bodyPr/>
                    <a:lstStyle/>
                    <a:p>
                      <a:endParaRPr lang="fr-FR"/>
                    </a:p>
                  </a:txBody>
                  <a:tcPr/>
                </a:tc>
                <a:tc>
                  <a:txBody>
                    <a:bodyPr/>
                    <a:lstStyle/>
                    <a:p>
                      <a:pPr marL="457200" algn="ctr">
                        <a:lnSpc>
                          <a:spcPct val="115000"/>
                        </a:lnSpc>
                        <a:spcAft>
                          <a:spcPts val="0"/>
                        </a:spcAft>
                      </a:pPr>
                      <a:r>
                        <a:rPr lang="fr-FR" sz="1600">
                          <a:latin typeface="Calibri"/>
                          <a:ea typeface="Calibri"/>
                          <a:cs typeface="Times New Roman"/>
                        </a:rPr>
                        <a:t>GS</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gn="ctr">
                        <a:lnSpc>
                          <a:spcPct val="115000"/>
                        </a:lnSpc>
                        <a:spcAft>
                          <a:spcPts val="0"/>
                        </a:spcAft>
                      </a:pPr>
                      <a:r>
                        <a:rPr lang="fr-FR" sz="1600">
                          <a:latin typeface="Calibri"/>
                          <a:ea typeface="Calibri"/>
                          <a:cs typeface="Times New Roman"/>
                        </a:rPr>
                        <a:t>CP</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gn="ctr">
                        <a:lnSpc>
                          <a:spcPct val="115000"/>
                        </a:lnSpc>
                        <a:spcAft>
                          <a:spcPts val="0"/>
                        </a:spcAft>
                      </a:pPr>
                      <a:r>
                        <a:rPr lang="fr-FR" sz="1600">
                          <a:latin typeface="Calibri"/>
                          <a:ea typeface="Calibri"/>
                          <a:cs typeface="Times New Roman"/>
                        </a:rPr>
                        <a:t>CE1</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gn="ctr">
                        <a:lnSpc>
                          <a:spcPct val="115000"/>
                        </a:lnSpc>
                        <a:spcAft>
                          <a:spcPts val="0"/>
                        </a:spcAft>
                      </a:pPr>
                      <a:r>
                        <a:rPr lang="fr-FR" sz="1600">
                          <a:latin typeface="Calibri"/>
                          <a:ea typeface="Calibri"/>
                          <a:cs typeface="Times New Roman"/>
                        </a:rPr>
                        <a:t>CE2</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gn="ctr">
                        <a:lnSpc>
                          <a:spcPct val="115000"/>
                        </a:lnSpc>
                        <a:spcAft>
                          <a:spcPts val="0"/>
                        </a:spcAft>
                      </a:pPr>
                      <a:r>
                        <a:rPr lang="fr-FR" sz="1600">
                          <a:latin typeface="Calibri"/>
                          <a:ea typeface="Calibri"/>
                          <a:cs typeface="Times New Roman"/>
                        </a:rPr>
                        <a:t>CM1</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gn="ctr">
                        <a:lnSpc>
                          <a:spcPct val="115000"/>
                        </a:lnSpc>
                        <a:spcAft>
                          <a:spcPts val="0"/>
                        </a:spcAft>
                      </a:pPr>
                      <a:r>
                        <a:rPr lang="fr-FR" sz="1600">
                          <a:latin typeface="Calibri"/>
                          <a:ea typeface="Calibri"/>
                          <a:cs typeface="Times New Roman"/>
                        </a:rPr>
                        <a:t>CM2</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588511">
                <a:tc rowSpan="6">
                  <a:txBody>
                    <a:bodyPr/>
                    <a:lstStyle/>
                    <a:p>
                      <a:pPr marL="71755" marR="71755" algn="ctr">
                        <a:lnSpc>
                          <a:spcPct val="115000"/>
                        </a:lnSpc>
                        <a:spcAft>
                          <a:spcPts val="0"/>
                        </a:spcAft>
                      </a:pPr>
                      <a:endParaRPr lang="fr-FR" sz="1600" dirty="0">
                        <a:latin typeface="Calibri"/>
                        <a:ea typeface="Calibri"/>
                        <a:cs typeface="Times New Roman"/>
                      </a:endParaRPr>
                    </a:p>
                    <a:p>
                      <a:pPr marL="71755" marR="71755" algn="ctr">
                        <a:lnSpc>
                          <a:spcPct val="115000"/>
                        </a:lnSpc>
                        <a:spcAft>
                          <a:spcPts val="0"/>
                        </a:spcAft>
                      </a:pPr>
                      <a:r>
                        <a:rPr lang="fr-FR" sz="1600" dirty="0">
                          <a:latin typeface="Calibri"/>
                          <a:ea typeface="Calibri"/>
                          <a:cs typeface="Times New Roman"/>
                        </a:rPr>
                        <a:t>Longueurs</a:t>
                      </a:r>
                    </a:p>
                  </a:txBody>
                  <a:tcPr marL="51119" marR="5111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457200">
                        <a:lnSpc>
                          <a:spcPct val="115000"/>
                        </a:lnSpc>
                        <a:spcAft>
                          <a:spcPts val="0"/>
                        </a:spcAft>
                      </a:pPr>
                      <a:r>
                        <a:rPr lang="fr-FR" sz="1600">
                          <a:latin typeface="Calibri"/>
                          <a:ea typeface="Calibri"/>
                          <a:cs typeface="Times New Roman"/>
                        </a:rPr>
                        <a:t>Comparaison directe …………………………………………….……</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47854">
                <a:tc vMerge="1">
                  <a:txBody>
                    <a:bodyPr/>
                    <a:lstStyle/>
                    <a:p>
                      <a:endParaRPr lang="fr-FR"/>
                    </a:p>
                  </a:txBody>
                  <a:tcPr/>
                </a:tc>
                <a:tc>
                  <a:txBody>
                    <a:bodyPr/>
                    <a:lstStyle/>
                    <a:p>
                      <a:pPr marL="457200">
                        <a:lnSpc>
                          <a:spcPct val="115000"/>
                        </a:lnSpc>
                        <a:spcAft>
                          <a:spcPts val="0"/>
                        </a:spcAft>
                      </a:pPr>
                      <a:endParaRPr lang="fr-FR" sz="160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57200">
                        <a:lnSpc>
                          <a:spcPct val="115000"/>
                        </a:lnSpc>
                        <a:spcAft>
                          <a:spcPts val="0"/>
                        </a:spcAft>
                      </a:pPr>
                      <a:r>
                        <a:rPr lang="fr-FR" sz="1600">
                          <a:latin typeface="Calibri"/>
                          <a:ea typeface="Calibri"/>
                          <a:cs typeface="Times New Roman"/>
                        </a:rPr>
                        <a:t>Comparaison indirecte ………………………..</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847854">
                <a:tc vMerge="1">
                  <a:txBody>
                    <a:bodyPr/>
                    <a:lstStyle/>
                    <a:p>
                      <a:endParaRPr lang="fr-FR"/>
                    </a:p>
                  </a:txBody>
                  <a:tcPr/>
                </a:tc>
                <a:tc>
                  <a:txBody>
                    <a:bodyPr/>
                    <a:lstStyle/>
                    <a:p>
                      <a:pPr marL="457200">
                        <a:lnSpc>
                          <a:spcPct val="115000"/>
                        </a:lnSpc>
                        <a:spcAft>
                          <a:spcPts val="0"/>
                        </a:spcAft>
                      </a:pPr>
                      <a:endParaRPr lang="fr-FR" sz="160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57200">
                        <a:lnSpc>
                          <a:spcPct val="115000"/>
                        </a:lnSpc>
                        <a:spcAft>
                          <a:spcPts val="0"/>
                        </a:spcAft>
                      </a:pPr>
                      <a:r>
                        <a:rPr lang="fr-FR" sz="1600">
                          <a:latin typeface="Calibri"/>
                          <a:ea typeface="Calibri"/>
                          <a:cs typeface="Times New Roman"/>
                        </a:rPr>
                        <a:t>Règle graduée …………………………….. ……..</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989162">
                <a:tc vMerge="1">
                  <a:txBody>
                    <a:bodyPr/>
                    <a:lstStyle/>
                    <a:p>
                      <a:endParaRPr lang="fr-FR"/>
                    </a:p>
                  </a:txBody>
                  <a:tcPr/>
                </a:tc>
                <a:tc>
                  <a:txBody>
                    <a:bodyPr/>
                    <a:lstStyle/>
                    <a:p>
                      <a:pPr marL="457200">
                        <a:lnSpc>
                          <a:spcPct val="115000"/>
                        </a:lnSpc>
                        <a:spcAft>
                          <a:spcPts val="0"/>
                        </a:spcAft>
                      </a:pP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nSpc>
                          <a:spcPct val="115000"/>
                        </a:lnSpc>
                        <a:spcAft>
                          <a:spcPts val="0"/>
                        </a:spcAft>
                      </a:pPr>
                      <a:r>
                        <a:rPr lang="fr-FR" sz="1600" dirty="0">
                          <a:latin typeface="Calibri"/>
                          <a:ea typeface="Calibri"/>
                          <a:cs typeface="Times New Roman"/>
                        </a:rPr>
                        <a:t>Mètre souple ………………..</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89162">
                <a:tc vMerge="1">
                  <a:txBody>
                    <a:bodyPr/>
                    <a:lstStyle/>
                    <a:p>
                      <a:endParaRPr lang="fr-FR"/>
                    </a:p>
                  </a:txBody>
                  <a:tcPr/>
                </a:tc>
                <a:tc>
                  <a:txBody>
                    <a:bodyPr/>
                    <a:lstStyle/>
                    <a:p>
                      <a:pPr marL="457200">
                        <a:lnSpc>
                          <a:spcPct val="115000"/>
                        </a:lnSpc>
                        <a:spcAft>
                          <a:spcPts val="0"/>
                        </a:spcAft>
                      </a:pP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fr-FR" sz="160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nSpc>
                          <a:spcPct val="115000"/>
                        </a:lnSpc>
                        <a:spcAft>
                          <a:spcPts val="0"/>
                        </a:spcAft>
                      </a:pPr>
                      <a:r>
                        <a:rPr lang="fr-FR" sz="1600" dirty="0">
                          <a:latin typeface="Calibri"/>
                          <a:ea typeface="Calibri"/>
                          <a:cs typeface="Times New Roman"/>
                        </a:rPr>
                        <a:t>Calcul du périmètre d’un </a:t>
                      </a:r>
                      <a:r>
                        <a:rPr lang="fr-FR" sz="1600" dirty="0" smtClean="0">
                          <a:latin typeface="Calibri"/>
                          <a:ea typeface="Calibri"/>
                          <a:cs typeface="Times New Roman"/>
                        </a:rPr>
                        <a:t>polygone</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89162">
                <a:tc vMerge="1">
                  <a:txBody>
                    <a:bodyPr/>
                    <a:lstStyle/>
                    <a:p>
                      <a:endParaRPr lang="fr-FR"/>
                    </a:p>
                  </a:txBody>
                  <a:tcPr/>
                </a:tc>
                <a:tc>
                  <a:txBody>
                    <a:bodyPr/>
                    <a:lstStyle/>
                    <a:p>
                      <a:pPr marL="457200">
                        <a:lnSpc>
                          <a:spcPct val="115000"/>
                        </a:lnSpc>
                        <a:spcAft>
                          <a:spcPts val="0"/>
                        </a:spcAft>
                      </a:pPr>
                      <a:endParaRPr lang="fr-FR" sz="160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a:latin typeface="Calibri"/>
                          <a:ea typeface="Calibri"/>
                          <a:cs typeface="Times New Roman"/>
                        </a:rPr>
                        <a:t>cm, m</a:t>
                      </a:r>
                      <a:r>
                        <a:rPr lang="fr-FR" sz="1600" dirty="0" smtClean="0">
                          <a:latin typeface="Calibri"/>
                          <a:ea typeface="Calibri"/>
                          <a:cs typeface="Times New Roman"/>
                        </a:rPr>
                        <a:t>……</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600" dirty="0">
                          <a:latin typeface="Calibri"/>
                          <a:ea typeface="Calibri"/>
                          <a:cs typeface="Times New Roman"/>
                        </a:rPr>
                        <a:t>..</a:t>
                      </a:r>
                      <a:r>
                        <a:rPr lang="fr-FR" sz="1600" dirty="0" smtClean="0">
                          <a:latin typeface="Calibri"/>
                          <a:ea typeface="Calibri"/>
                          <a:cs typeface="Times New Roman"/>
                        </a:rPr>
                        <a:t>mm</a:t>
                      </a:r>
                      <a:endParaRPr lang="fr-FR" sz="1600" dirty="0">
                        <a:latin typeface="Calibri"/>
                        <a:ea typeface="Calibri"/>
                        <a:cs typeface="Times New Roman"/>
                      </a:endParaRP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a:lnSpc>
                          <a:spcPct val="115000"/>
                        </a:lnSpc>
                        <a:spcAft>
                          <a:spcPts val="0"/>
                        </a:spcAft>
                      </a:pPr>
                      <a:r>
                        <a:rPr lang="fr-FR" sz="1600" dirty="0">
                          <a:latin typeface="Calibri"/>
                          <a:ea typeface="Calibri"/>
                          <a:cs typeface="Times New Roman"/>
                        </a:rPr>
                        <a:t>Système métrique..</a:t>
                      </a:r>
                    </a:p>
                  </a:txBody>
                  <a:tcPr marL="51119" marR="51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pPr eaLnBrk="1" hangingPunct="1"/>
            <a:endParaRPr lang="fr-FR" smtClean="0"/>
          </a:p>
        </p:txBody>
      </p:sp>
      <p:sp>
        <p:nvSpPr>
          <p:cNvPr id="46082" name="Espace réservé du contenu 2"/>
          <p:cNvSpPr>
            <a:spLocks noGrp="1"/>
          </p:cNvSpPr>
          <p:nvPr>
            <p:ph idx="1"/>
          </p:nvPr>
        </p:nvSpPr>
        <p:spPr/>
        <p:txBody>
          <a:bodyPr/>
          <a:lstStyle/>
          <a:p>
            <a:pPr eaLnBrk="1" hangingPunct="1"/>
            <a:endParaRPr lang="fr-FR" smtClean="0"/>
          </a:p>
        </p:txBody>
      </p:sp>
      <p:pic>
        <p:nvPicPr>
          <p:cNvPr id="46083" name="Image 12" descr="numérisation0382.jpg"/>
          <p:cNvPicPr>
            <a:picLocks noChangeAspect="1" noChangeArrowheads="1"/>
          </p:cNvPicPr>
          <p:nvPr/>
        </p:nvPicPr>
        <p:blipFill>
          <a:blip r:embed="rId2" cstate="print"/>
          <a:srcRect/>
          <a:stretch>
            <a:fillRect/>
          </a:stretch>
        </p:blipFill>
        <p:spPr bwMode="auto">
          <a:xfrm>
            <a:off x="142875" y="285750"/>
            <a:ext cx="8858250" cy="6858000"/>
          </a:xfrm>
          <a:prstGeom prst="rect">
            <a:avLst/>
          </a:prstGeom>
          <a:noFill/>
          <a:ln w="9525">
            <a:noFill/>
            <a:miter lim="800000"/>
            <a:headEnd/>
            <a:tailEnd/>
          </a:ln>
        </p:spPr>
      </p:pic>
      <p:sp>
        <p:nvSpPr>
          <p:cNvPr id="46084" name="ZoneTexte 4"/>
          <p:cNvSpPr txBox="1">
            <a:spLocks noChangeArrowheads="1"/>
          </p:cNvSpPr>
          <p:nvPr/>
        </p:nvSpPr>
        <p:spPr bwMode="auto">
          <a:xfrm>
            <a:off x="2000250" y="0"/>
            <a:ext cx="6632575" cy="369888"/>
          </a:xfrm>
          <a:prstGeom prst="rect">
            <a:avLst/>
          </a:prstGeom>
          <a:noFill/>
          <a:ln w="9525">
            <a:noFill/>
            <a:miter lim="800000"/>
            <a:headEnd/>
            <a:tailEnd/>
          </a:ln>
        </p:spPr>
        <p:txBody>
          <a:bodyPr>
            <a:spAutoFit/>
          </a:bodyPr>
          <a:lstStyle/>
          <a:p>
            <a:r>
              <a:rPr lang="fr-FR"/>
              <a:t>GS           CP            CE1            CE2              CM1          CM2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fr-FR" dirty="0" smtClean="0"/>
              <a:t>Différenciation aire/périmètre</a:t>
            </a:r>
          </a:p>
        </p:txBody>
      </p:sp>
      <p:sp>
        <p:nvSpPr>
          <p:cNvPr id="21507" name="Rectangle 3"/>
          <p:cNvSpPr>
            <a:spLocks noGrp="1" noChangeArrowheads="1"/>
          </p:cNvSpPr>
          <p:nvPr>
            <p:ph type="body" idx="1"/>
          </p:nvPr>
        </p:nvSpPr>
        <p:spPr>
          <a:xfrm>
            <a:off x="457200" y="1935163"/>
            <a:ext cx="8472488" cy="993775"/>
          </a:xfrm>
        </p:spPr>
        <p:txBody>
          <a:bodyPr>
            <a:normAutofit/>
          </a:bodyPr>
          <a:lstStyle/>
          <a:p>
            <a:r>
              <a:rPr lang="fr-FR" smtClean="0"/>
              <a:t>D’abord identifier les grandeurs et les différencier de la mesure.</a:t>
            </a:r>
          </a:p>
          <a:p>
            <a:endParaRPr lang="fr-FR" smtClean="0"/>
          </a:p>
        </p:txBody>
      </p:sp>
      <p:sp>
        <p:nvSpPr>
          <p:cNvPr id="21508" name="Line 4"/>
          <p:cNvSpPr>
            <a:spLocks noChangeShapeType="1"/>
          </p:cNvSpPr>
          <p:nvPr/>
        </p:nvSpPr>
        <p:spPr bwMode="auto">
          <a:xfrm>
            <a:off x="1571625" y="3714750"/>
            <a:ext cx="1143000" cy="0"/>
          </a:xfrm>
          <a:prstGeom prst="line">
            <a:avLst/>
          </a:prstGeom>
          <a:noFill/>
          <a:ln w="9525">
            <a:solidFill>
              <a:schemeClr val="tx1"/>
            </a:solidFill>
            <a:round/>
            <a:headEnd/>
            <a:tailEnd type="triangle" w="med" len="med"/>
          </a:ln>
        </p:spPr>
        <p:txBody>
          <a:bodyPr wrap="none" anchor="ctr"/>
          <a:lstStyle/>
          <a:p>
            <a:endParaRPr lang="fr-FR"/>
          </a:p>
        </p:txBody>
      </p:sp>
      <p:sp>
        <p:nvSpPr>
          <p:cNvPr id="21509" name="Line 5"/>
          <p:cNvSpPr>
            <a:spLocks noChangeShapeType="1"/>
          </p:cNvSpPr>
          <p:nvPr/>
        </p:nvSpPr>
        <p:spPr bwMode="auto">
          <a:xfrm>
            <a:off x="4643438" y="3714750"/>
            <a:ext cx="1285875" cy="0"/>
          </a:xfrm>
          <a:prstGeom prst="line">
            <a:avLst/>
          </a:prstGeom>
          <a:noFill/>
          <a:ln w="9525">
            <a:solidFill>
              <a:schemeClr val="tx1"/>
            </a:solidFill>
            <a:round/>
            <a:headEnd/>
            <a:tailEnd type="triangle" w="med" len="med"/>
          </a:ln>
        </p:spPr>
        <p:txBody>
          <a:bodyPr wrap="none" anchor="ctr"/>
          <a:lstStyle/>
          <a:p>
            <a:endParaRPr lang="fr-FR"/>
          </a:p>
        </p:txBody>
      </p:sp>
      <p:sp>
        <p:nvSpPr>
          <p:cNvPr id="6" name="ZoneTexte 5"/>
          <p:cNvSpPr txBox="1">
            <a:spLocks noChangeArrowheads="1"/>
          </p:cNvSpPr>
          <p:nvPr/>
        </p:nvSpPr>
        <p:spPr bwMode="auto">
          <a:xfrm>
            <a:off x="428625" y="3429000"/>
            <a:ext cx="1571625" cy="523875"/>
          </a:xfrm>
          <a:prstGeom prst="rect">
            <a:avLst/>
          </a:prstGeom>
          <a:noFill/>
          <a:ln w="9525">
            <a:noFill/>
            <a:miter lim="800000"/>
            <a:headEnd/>
            <a:tailEnd/>
          </a:ln>
        </p:spPr>
        <p:txBody>
          <a:bodyPr>
            <a:spAutoFit/>
          </a:bodyPr>
          <a:lstStyle/>
          <a:p>
            <a:r>
              <a:rPr lang="fr-FR" sz="2800">
                <a:latin typeface="Calibri" pitchFamily="34" charset="0"/>
              </a:rPr>
              <a:t>  Objet</a:t>
            </a:r>
          </a:p>
        </p:txBody>
      </p:sp>
      <p:sp>
        <p:nvSpPr>
          <p:cNvPr id="7" name="ZoneTexte 6"/>
          <p:cNvSpPr txBox="1">
            <a:spLocks noChangeArrowheads="1"/>
          </p:cNvSpPr>
          <p:nvPr/>
        </p:nvSpPr>
        <p:spPr bwMode="auto">
          <a:xfrm>
            <a:off x="2928938" y="3429000"/>
            <a:ext cx="1785937" cy="523875"/>
          </a:xfrm>
          <a:prstGeom prst="rect">
            <a:avLst/>
          </a:prstGeom>
          <a:noFill/>
          <a:ln w="9525">
            <a:noFill/>
            <a:miter lim="800000"/>
            <a:headEnd/>
            <a:tailEnd/>
          </a:ln>
        </p:spPr>
        <p:txBody>
          <a:bodyPr>
            <a:spAutoFit/>
          </a:bodyPr>
          <a:lstStyle/>
          <a:p>
            <a:r>
              <a:rPr lang="fr-FR" sz="2800">
                <a:latin typeface="Calibri" pitchFamily="34" charset="0"/>
              </a:rPr>
              <a:t>Grandeur</a:t>
            </a:r>
          </a:p>
        </p:txBody>
      </p:sp>
      <p:sp>
        <p:nvSpPr>
          <p:cNvPr id="8" name="ZoneTexte 7"/>
          <p:cNvSpPr txBox="1">
            <a:spLocks noChangeArrowheads="1"/>
          </p:cNvSpPr>
          <p:nvPr/>
        </p:nvSpPr>
        <p:spPr bwMode="auto">
          <a:xfrm>
            <a:off x="6072188" y="3429000"/>
            <a:ext cx="1298575" cy="523875"/>
          </a:xfrm>
          <a:prstGeom prst="rect">
            <a:avLst/>
          </a:prstGeom>
          <a:noFill/>
          <a:ln w="9525">
            <a:noFill/>
            <a:miter lim="800000"/>
            <a:headEnd/>
            <a:tailEnd/>
          </a:ln>
        </p:spPr>
        <p:txBody>
          <a:bodyPr wrap="none">
            <a:spAutoFit/>
          </a:bodyPr>
          <a:lstStyle/>
          <a:p>
            <a:r>
              <a:rPr lang="fr-FR" sz="2800">
                <a:latin typeface="Calibri" pitchFamily="34" charset="0"/>
              </a:rPr>
              <a:t>Mesure</a:t>
            </a:r>
          </a:p>
        </p:txBody>
      </p:sp>
      <p:sp>
        <p:nvSpPr>
          <p:cNvPr id="9" name="ZoneTexte 8"/>
          <p:cNvSpPr txBox="1">
            <a:spLocks noChangeArrowheads="1"/>
          </p:cNvSpPr>
          <p:nvPr/>
        </p:nvSpPr>
        <p:spPr bwMode="auto">
          <a:xfrm>
            <a:off x="571500" y="4643438"/>
            <a:ext cx="1228725" cy="523875"/>
          </a:xfrm>
          <a:prstGeom prst="rect">
            <a:avLst/>
          </a:prstGeom>
          <a:noFill/>
          <a:ln w="9525">
            <a:noFill/>
            <a:miter lim="800000"/>
            <a:headEnd/>
            <a:tailEnd/>
          </a:ln>
        </p:spPr>
        <p:txBody>
          <a:bodyPr wrap="none">
            <a:spAutoFit/>
          </a:bodyPr>
          <a:lstStyle/>
          <a:p>
            <a:r>
              <a:rPr lang="fr-FR" sz="2800">
                <a:latin typeface="Calibri" pitchFamily="34" charset="0"/>
              </a:rPr>
              <a:t>Figures</a:t>
            </a:r>
          </a:p>
        </p:txBody>
      </p:sp>
      <p:sp>
        <p:nvSpPr>
          <p:cNvPr id="10" name="Rectangle 9"/>
          <p:cNvSpPr>
            <a:spLocks noChangeArrowheads="1"/>
          </p:cNvSpPr>
          <p:nvPr/>
        </p:nvSpPr>
        <p:spPr bwMode="auto">
          <a:xfrm>
            <a:off x="3286125" y="5572125"/>
            <a:ext cx="1563688" cy="523875"/>
          </a:xfrm>
          <a:prstGeom prst="rect">
            <a:avLst/>
          </a:prstGeom>
          <a:noFill/>
          <a:ln w="9525">
            <a:noFill/>
            <a:miter lim="800000"/>
            <a:headEnd/>
            <a:tailEnd/>
          </a:ln>
        </p:spPr>
        <p:txBody>
          <a:bodyPr wrap="none">
            <a:spAutoFit/>
          </a:bodyPr>
          <a:lstStyle/>
          <a:p>
            <a:r>
              <a:rPr lang="fr-FR" sz="2800">
                <a:latin typeface="Calibri" pitchFamily="34" charset="0"/>
              </a:rPr>
              <a:t>Longueur</a:t>
            </a:r>
          </a:p>
        </p:txBody>
      </p:sp>
      <p:sp>
        <p:nvSpPr>
          <p:cNvPr id="11" name="Rectangle 10"/>
          <p:cNvSpPr>
            <a:spLocks noChangeArrowheads="1"/>
          </p:cNvSpPr>
          <p:nvPr/>
        </p:nvSpPr>
        <p:spPr bwMode="auto">
          <a:xfrm>
            <a:off x="642938" y="5572125"/>
            <a:ext cx="1093787" cy="523875"/>
          </a:xfrm>
          <a:prstGeom prst="rect">
            <a:avLst/>
          </a:prstGeom>
          <a:noFill/>
          <a:ln w="9525">
            <a:noFill/>
            <a:miter lim="800000"/>
            <a:headEnd/>
            <a:tailEnd/>
          </a:ln>
        </p:spPr>
        <p:txBody>
          <a:bodyPr wrap="none">
            <a:spAutoFit/>
          </a:bodyPr>
          <a:lstStyle/>
          <a:p>
            <a:r>
              <a:rPr lang="fr-FR" sz="2800">
                <a:latin typeface="Calibri" pitchFamily="34" charset="0"/>
              </a:rPr>
              <a:t>Lignes</a:t>
            </a:r>
          </a:p>
        </p:txBody>
      </p:sp>
      <p:sp>
        <p:nvSpPr>
          <p:cNvPr id="12" name="Rectangle 11"/>
          <p:cNvSpPr>
            <a:spLocks noChangeArrowheads="1"/>
          </p:cNvSpPr>
          <p:nvPr/>
        </p:nvSpPr>
        <p:spPr bwMode="auto">
          <a:xfrm>
            <a:off x="3500438" y="4643438"/>
            <a:ext cx="773112" cy="523875"/>
          </a:xfrm>
          <a:prstGeom prst="rect">
            <a:avLst/>
          </a:prstGeom>
          <a:noFill/>
          <a:ln w="9525">
            <a:noFill/>
            <a:miter lim="800000"/>
            <a:headEnd/>
            <a:tailEnd/>
          </a:ln>
        </p:spPr>
        <p:txBody>
          <a:bodyPr wrap="none">
            <a:spAutoFit/>
          </a:bodyPr>
          <a:lstStyle/>
          <a:p>
            <a:r>
              <a:rPr lang="fr-FR" sz="2800">
                <a:latin typeface="Calibri" pitchFamily="34" charset="0"/>
              </a:rPr>
              <a:t>Aire</a:t>
            </a:r>
          </a:p>
        </p:txBody>
      </p:sp>
      <p:sp>
        <p:nvSpPr>
          <p:cNvPr id="13" name="Line 4"/>
          <p:cNvSpPr>
            <a:spLocks noChangeShapeType="1"/>
          </p:cNvSpPr>
          <p:nvPr/>
        </p:nvSpPr>
        <p:spPr bwMode="auto">
          <a:xfrm>
            <a:off x="1928813" y="4929188"/>
            <a:ext cx="1143000" cy="0"/>
          </a:xfrm>
          <a:prstGeom prst="line">
            <a:avLst/>
          </a:prstGeom>
          <a:noFill/>
          <a:ln w="9525">
            <a:solidFill>
              <a:schemeClr val="tx1"/>
            </a:solidFill>
            <a:round/>
            <a:headEnd/>
            <a:tailEnd type="triangle" w="med" len="med"/>
          </a:ln>
        </p:spPr>
        <p:txBody>
          <a:bodyPr wrap="none" anchor="ctr"/>
          <a:lstStyle/>
          <a:p>
            <a:endParaRPr lang="fr-FR"/>
          </a:p>
        </p:txBody>
      </p:sp>
      <p:sp>
        <p:nvSpPr>
          <p:cNvPr id="14" name="Line 4"/>
          <p:cNvSpPr>
            <a:spLocks noChangeShapeType="1"/>
          </p:cNvSpPr>
          <p:nvPr/>
        </p:nvSpPr>
        <p:spPr bwMode="auto">
          <a:xfrm>
            <a:off x="1857375" y="5929313"/>
            <a:ext cx="1143000" cy="0"/>
          </a:xfrm>
          <a:prstGeom prst="line">
            <a:avLst/>
          </a:prstGeom>
          <a:noFill/>
          <a:ln w="9525">
            <a:solidFill>
              <a:schemeClr val="tx1"/>
            </a:solidFill>
            <a:round/>
            <a:headEnd/>
            <a:tailEnd type="triangle" w="med" len="me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1"/>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Effect transition="in" filter="box(in)">
                                      <p:cBhvr>
                                        <p:cTn id="25" dur="500"/>
                                        <p:tgtEl>
                                          <p:spTgt spid="21508"/>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1"/>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509"/>
                                        </p:tgtEl>
                                        <p:attrNameLst>
                                          <p:attrName>style.visibility</p:attrName>
                                        </p:attrNameLst>
                                      </p:cBhvr>
                                      <p:to>
                                        <p:strVal val="visible"/>
                                      </p:to>
                                    </p:set>
                                    <p:animEffect transition="in" filter="box(in)">
                                      <p:cBhvr>
                                        <p:cTn id="37" dur="500"/>
                                        <p:tgtEl>
                                          <p:spTgt spid="21509"/>
                                        </p:tgtEl>
                                      </p:cBhvr>
                                    </p:animEffect>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1"/>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1"/>
                                          </p:val>
                                        </p:tav>
                                        <p:tav tm="100000">
                                          <p:val>
                                            <p:strVal val="#ppt_x"/>
                                          </p:val>
                                        </p:tav>
                                      </p:tavLst>
                                    </p:anim>
                                    <p:anim calcmode="lin" valueType="num">
                                      <p:cBhvr>
                                        <p:cTn id="5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1"/>
                                          </p:val>
                                        </p:tav>
                                        <p:tav tm="100000">
                                          <p:val>
                                            <p:strVal val="#ppt_x"/>
                                          </p:val>
                                        </p:tav>
                                      </p:tavLst>
                                    </p:anim>
                                    <p:anim calcmode="lin" valueType="num">
                                      <p:cBhvr>
                                        <p:cTn id="6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grpId="0" nodeType="click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1"/>
                                          </p:val>
                                        </p:tav>
                                        <p:tav tm="100000">
                                          <p:val>
                                            <p:strVal val="#ppt_x"/>
                                          </p:val>
                                        </p:tav>
                                      </p:tavLst>
                                    </p:anim>
                                    <p:anim calcmode="lin" valueType="num">
                                      <p:cBhvr>
                                        <p:cTn id="7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ox(in)">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0" presetClass="entr" presetSubtype="0" fill="hold" grpId="0" nodeType="clickEffect">
                                  <p:stCondLst>
                                    <p:cond delay="0"/>
                                  </p:stCondLst>
                                  <p:iterate type="lt">
                                    <p:tmPct val="10000"/>
                                  </p:iterate>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1"/>
                                          </p:val>
                                        </p:tav>
                                        <p:tav tm="100000">
                                          <p:val>
                                            <p:strVal val="#ppt_x"/>
                                          </p:val>
                                        </p:tav>
                                      </p:tavLst>
                                    </p:anim>
                                    <p:anim calcmode="lin" valueType="num">
                                      <p:cBhvr>
                                        <p:cTn id="8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P spid="21508" grpId="0" animBg="1"/>
      <p:bldP spid="21509" grpId="0" animBg="1"/>
      <p:bldP spid="6" grpId="0"/>
      <p:bldP spid="7" grpId="0"/>
      <p:bldP spid="8" grpId="0"/>
      <p:bldP spid="9" grpId="0"/>
      <p:bldP spid="10" grpId="0"/>
      <p:bldP spid="11" grpId="0"/>
      <p:bldP spid="12" grpId="0"/>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smtClean="0"/>
              <a:t>Découpage/recollement</a:t>
            </a:r>
          </a:p>
        </p:txBody>
      </p:sp>
      <p:sp>
        <p:nvSpPr>
          <p:cNvPr id="22531" name="Rectangle 3"/>
          <p:cNvSpPr>
            <a:spLocks noGrp="1" noChangeArrowheads="1"/>
          </p:cNvSpPr>
          <p:nvPr>
            <p:ph type="body" idx="1"/>
          </p:nvPr>
        </p:nvSpPr>
        <p:spPr>
          <a:xfrm>
            <a:off x="1219200" y="1828800"/>
            <a:ext cx="7772400" cy="1143000"/>
          </a:xfrm>
        </p:spPr>
        <p:txBody>
          <a:bodyPr/>
          <a:lstStyle/>
          <a:p>
            <a:pPr>
              <a:lnSpc>
                <a:spcPct val="90000"/>
              </a:lnSpc>
              <a:buFont typeface="Wingdings" pitchFamily="2" charset="2"/>
              <a:buNone/>
            </a:pPr>
            <a:r>
              <a:rPr lang="fr-FR" sz="2400" smtClean="0"/>
              <a:t>Le parallélogramme a la m</a:t>
            </a:r>
            <a:r>
              <a:rPr lang="fr-FR" altLang="ja-JP" sz="2400" smtClean="0"/>
              <a:t>ême « étendue » que le rectangle :</a:t>
            </a:r>
          </a:p>
          <a:p>
            <a:pPr>
              <a:lnSpc>
                <a:spcPct val="90000"/>
              </a:lnSpc>
              <a:buFont typeface="Wingdings" pitchFamily="2" charset="2"/>
              <a:buNone/>
            </a:pPr>
            <a:endParaRPr lang="fr-FR" altLang="ja-JP" sz="2800" smtClean="0"/>
          </a:p>
          <a:p>
            <a:pPr>
              <a:lnSpc>
                <a:spcPct val="90000"/>
              </a:lnSpc>
              <a:buFont typeface="Wingdings" pitchFamily="2" charset="2"/>
              <a:buNone/>
            </a:pPr>
            <a:endParaRPr lang="fr-FR" altLang="ja-JP" sz="2800" smtClean="0"/>
          </a:p>
          <a:p>
            <a:pPr>
              <a:lnSpc>
                <a:spcPct val="90000"/>
              </a:lnSpc>
              <a:buFont typeface="Wingdings" pitchFamily="2" charset="2"/>
              <a:buNone/>
            </a:pPr>
            <a:endParaRPr lang="fr-FR" sz="2800" smtClean="0"/>
          </a:p>
        </p:txBody>
      </p:sp>
      <p:sp>
        <p:nvSpPr>
          <p:cNvPr id="22532" name="AutoShape 4"/>
          <p:cNvSpPr>
            <a:spLocks noChangeArrowheads="1"/>
          </p:cNvSpPr>
          <p:nvPr/>
        </p:nvSpPr>
        <p:spPr bwMode="auto">
          <a:xfrm>
            <a:off x="1905000" y="3276600"/>
            <a:ext cx="2667000" cy="1066800"/>
          </a:xfrm>
          <a:prstGeom prst="parallelogram">
            <a:avLst>
              <a:gd name="adj" fmla="val 62500"/>
            </a:avLst>
          </a:prstGeom>
          <a:noFill/>
          <a:ln w="9525">
            <a:solidFill>
              <a:schemeClr val="tx1"/>
            </a:solidFill>
            <a:miter lim="800000"/>
            <a:headEnd/>
            <a:tailEnd/>
          </a:ln>
        </p:spPr>
        <p:txBody>
          <a:bodyPr wrap="none" anchor="ctr"/>
          <a:lstStyle/>
          <a:p>
            <a:endParaRPr lang="fr-FR">
              <a:latin typeface="Calibri" pitchFamily="34" charset="0"/>
            </a:endParaRPr>
          </a:p>
        </p:txBody>
      </p:sp>
      <p:sp>
        <p:nvSpPr>
          <p:cNvPr id="101382" name="AutoShape 6"/>
          <p:cNvSpPr>
            <a:spLocks noChangeArrowheads="1"/>
          </p:cNvSpPr>
          <p:nvPr/>
        </p:nvSpPr>
        <p:spPr bwMode="auto">
          <a:xfrm rot="-5416236">
            <a:off x="1715294" y="3466306"/>
            <a:ext cx="1066800" cy="687388"/>
          </a:xfrm>
          <a:prstGeom prst="rtTriangle">
            <a:avLst/>
          </a:prstGeom>
          <a:solidFill>
            <a:schemeClr val="accent4">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endParaRPr lang="fr-FR" dirty="0">
              <a:solidFill>
                <a:schemeClr val="accent4">
                  <a:lumMod val="75000"/>
                </a:schemeClr>
              </a:solidFill>
              <a:latin typeface="+mn-lt"/>
              <a:cs typeface="+mn-cs"/>
            </a:endParaRPr>
          </a:p>
        </p:txBody>
      </p:sp>
      <p:sp>
        <p:nvSpPr>
          <p:cNvPr id="22534" name="Rectangle 7"/>
          <p:cNvSpPr>
            <a:spLocks noChangeArrowheads="1"/>
          </p:cNvSpPr>
          <p:nvPr/>
        </p:nvSpPr>
        <p:spPr bwMode="auto">
          <a:xfrm>
            <a:off x="5867400" y="3200400"/>
            <a:ext cx="1981200" cy="1066800"/>
          </a:xfrm>
          <a:prstGeom prst="rect">
            <a:avLst/>
          </a:prstGeom>
          <a:noFill/>
          <a:ln w="9525">
            <a:solidFill>
              <a:schemeClr val="tx1"/>
            </a:solidFill>
            <a:miter lim="800000"/>
            <a:headEnd/>
            <a:tailEnd/>
          </a:ln>
        </p:spPr>
        <p:txBody>
          <a:bodyPr wrap="none" anchor="ctr"/>
          <a:lstStyle/>
          <a:p>
            <a:endParaRPr lang="fr-FR">
              <a:latin typeface="Calibri" pitchFamily="34" charset="0"/>
            </a:endParaRPr>
          </a:p>
        </p:txBody>
      </p:sp>
      <p:sp>
        <p:nvSpPr>
          <p:cNvPr id="101385" name="Line 9"/>
          <p:cNvSpPr>
            <a:spLocks noChangeShapeType="1"/>
          </p:cNvSpPr>
          <p:nvPr/>
        </p:nvSpPr>
        <p:spPr bwMode="auto">
          <a:xfrm>
            <a:off x="2590800" y="2971800"/>
            <a:ext cx="0" cy="2057400"/>
          </a:xfrm>
          <a:prstGeom prst="line">
            <a:avLst/>
          </a:prstGeom>
          <a:noFill/>
          <a:ln w="9525">
            <a:solidFill>
              <a:schemeClr val="tx1"/>
            </a:solidFill>
            <a:round/>
            <a:headEnd/>
            <a:tailEnd/>
          </a:ln>
        </p:spPr>
        <p:txBody>
          <a:bodyPr wrap="none" anchor="ctr"/>
          <a:lstStyle/>
          <a:p>
            <a:endParaRPr lang="fr-FR"/>
          </a:p>
        </p:txBody>
      </p:sp>
      <p:sp>
        <p:nvSpPr>
          <p:cNvPr id="101387" name="AutoShape 11"/>
          <p:cNvSpPr>
            <a:spLocks noChangeArrowheads="1"/>
          </p:cNvSpPr>
          <p:nvPr/>
        </p:nvSpPr>
        <p:spPr bwMode="auto">
          <a:xfrm rot="-5416236">
            <a:off x="6973094" y="3390106"/>
            <a:ext cx="1066800" cy="687388"/>
          </a:xfrm>
          <a:prstGeom prst="rtTriangle">
            <a:avLst/>
          </a:prstGeom>
          <a:solidFill>
            <a:schemeClr val="accent4">
              <a:lumMod val="60000"/>
              <a:lumOff val="40000"/>
            </a:schemeClr>
          </a:solidFill>
          <a:ln w="9525">
            <a:solidFill>
              <a:schemeClr val="tx1"/>
            </a:solidFill>
            <a:miter lim="800000"/>
            <a:headEnd/>
            <a:tailEnd/>
          </a:ln>
        </p:spPr>
        <p:txBody>
          <a:bodyPr wrap="none" anchor="ctr"/>
          <a:lstStyle/>
          <a:p>
            <a:pPr fontAlgn="auto">
              <a:spcBef>
                <a:spcPts val="0"/>
              </a:spcBef>
              <a:spcAft>
                <a:spcPts val="0"/>
              </a:spcAft>
              <a:defRPr/>
            </a:pPr>
            <a:endParaRPr lang="fr-FR">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1"/>
                                          </p:val>
                                        </p:tav>
                                        <p:tav tm="100000">
                                          <p:val>
                                            <p:strVal val="#ppt_x"/>
                                          </p:val>
                                        </p:tav>
                                      </p:tavLst>
                                    </p:anim>
                                    <p:anim calcmode="lin" valueType="num">
                                      <p:cBhvr>
                                        <p:cTn id="9" dur="10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box(in)">
                                      <p:cBhvr>
                                        <p:cTn id="14" dur="500"/>
                                        <p:tgtEl>
                                          <p:spTgt spid="225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101382"/>
                                        </p:tgtEl>
                                        <p:attrNameLst>
                                          <p:attrName>style.visibility</p:attrName>
                                        </p:attrNameLst>
                                      </p:cBhvr>
                                      <p:to>
                                        <p:strVal val="visible"/>
                                      </p:to>
                                    </p:set>
                                    <p:animEffect transition="in" filter="blinds(horizontal)">
                                      <p:cBhvr>
                                        <p:cTn id="35" dur="500"/>
                                        <p:tgtEl>
                                          <p:spTgt spid="10138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138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1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22532" grpId="0" animBg="1"/>
      <p:bldP spid="101382" grpId="0" animBg="1"/>
      <p:bldP spid="101382" grpId="1" animBg="1"/>
      <p:bldP spid="22534" grpId="0" animBg="1"/>
      <p:bldP spid="101385" grpId="0" animBg="1"/>
      <p:bldP spid="1013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fr-FR" dirty="0" smtClean="0"/>
              <a:t>Différencier deux grandeurs</a:t>
            </a:r>
          </a:p>
        </p:txBody>
      </p:sp>
      <p:sp>
        <p:nvSpPr>
          <p:cNvPr id="23555" name="Rectangle 3"/>
          <p:cNvSpPr>
            <a:spLocks noGrp="1" noChangeArrowheads="1"/>
          </p:cNvSpPr>
          <p:nvPr>
            <p:ph type="body" idx="1"/>
          </p:nvPr>
        </p:nvSpPr>
        <p:spPr>
          <a:xfrm>
            <a:off x="1173163" y="1981200"/>
            <a:ext cx="7772400" cy="685800"/>
          </a:xfrm>
        </p:spPr>
        <p:txBody>
          <a:bodyPr/>
          <a:lstStyle/>
          <a:p>
            <a:pPr>
              <a:lnSpc>
                <a:spcPct val="90000"/>
              </a:lnSpc>
            </a:pPr>
            <a:r>
              <a:rPr lang="fr-FR" sz="2800" smtClean="0"/>
              <a:t>Un rectangle mesure 24 carreaux :</a:t>
            </a:r>
          </a:p>
          <a:p>
            <a:pPr>
              <a:lnSpc>
                <a:spcPct val="90000"/>
              </a:lnSpc>
              <a:buFont typeface="Wingdings" pitchFamily="2" charset="2"/>
              <a:buNone/>
            </a:pPr>
            <a:endParaRPr lang="fr-FR" sz="2800" smtClean="0"/>
          </a:p>
          <a:p>
            <a:pPr>
              <a:lnSpc>
                <a:spcPct val="90000"/>
              </a:lnSpc>
              <a:buFont typeface="Wingdings" pitchFamily="2" charset="2"/>
              <a:buNone/>
            </a:pPr>
            <a:endParaRPr lang="fr-FR" sz="2800" smtClean="0"/>
          </a:p>
        </p:txBody>
      </p:sp>
      <p:sp>
        <p:nvSpPr>
          <p:cNvPr id="23556" name="Rectangle 4"/>
          <p:cNvSpPr>
            <a:spLocks noChangeArrowheads="1"/>
          </p:cNvSpPr>
          <p:nvPr/>
        </p:nvSpPr>
        <p:spPr bwMode="auto">
          <a:xfrm>
            <a:off x="3048000" y="3200400"/>
            <a:ext cx="2895600" cy="1676400"/>
          </a:xfrm>
          <a:prstGeom prst="rect">
            <a:avLst/>
          </a:prstGeom>
          <a:solidFill>
            <a:schemeClr val="accent1"/>
          </a:solidFill>
          <a:ln w="9525">
            <a:solidFill>
              <a:schemeClr val="tx1"/>
            </a:solidFill>
            <a:miter lim="800000"/>
            <a:headEnd/>
            <a:tailEnd/>
          </a:ln>
        </p:spPr>
        <p:txBody>
          <a:bodyPr wrap="none" anchor="ctr"/>
          <a:lstStyle/>
          <a:p>
            <a:endParaRPr lang="fr-FR">
              <a:latin typeface="Calibri" pitchFamily="34" charset="0"/>
            </a:endParaRPr>
          </a:p>
        </p:txBody>
      </p:sp>
      <p:sp>
        <p:nvSpPr>
          <p:cNvPr id="23557" name="Text Box 5"/>
          <p:cNvSpPr txBox="1">
            <a:spLocks noChangeArrowheads="1"/>
          </p:cNvSpPr>
          <p:nvPr/>
        </p:nvSpPr>
        <p:spPr bwMode="auto">
          <a:xfrm>
            <a:off x="4191000" y="2819400"/>
            <a:ext cx="304800" cy="457200"/>
          </a:xfrm>
          <a:prstGeom prst="rect">
            <a:avLst/>
          </a:prstGeom>
          <a:noFill/>
          <a:ln w="9525">
            <a:noFill/>
            <a:miter lim="800000"/>
            <a:headEnd/>
            <a:tailEnd/>
          </a:ln>
        </p:spPr>
        <p:txBody>
          <a:bodyPr>
            <a:spAutoFit/>
          </a:bodyPr>
          <a:lstStyle/>
          <a:p>
            <a:pPr>
              <a:spcBef>
                <a:spcPct val="50000"/>
              </a:spcBef>
            </a:pPr>
            <a:r>
              <a:rPr lang="fr-FR">
                <a:latin typeface="Calibri" pitchFamily="34" charset="0"/>
              </a:rPr>
              <a:t>6</a:t>
            </a:r>
          </a:p>
        </p:txBody>
      </p:sp>
      <p:sp>
        <p:nvSpPr>
          <p:cNvPr id="23558" name="Text Box 6"/>
          <p:cNvSpPr txBox="1">
            <a:spLocks noChangeArrowheads="1"/>
          </p:cNvSpPr>
          <p:nvPr/>
        </p:nvSpPr>
        <p:spPr bwMode="auto">
          <a:xfrm>
            <a:off x="2514600" y="3733800"/>
            <a:ext cx="304800" cy="457200"/>
          </a:xfrm>
          <a:prstGeom prst="rect">
            <a:avLst/>
          </a:prstGeom>
          <a:noFill/>
          <a:ln w="9525">
            <a:noFill/>
            <a:miter lim="800000"/>
            <a:headEnd/>
            <a:tailEnd/>
          </a:ln>
        </p:spPr>
        <p:txBody>
          <a:bodyPr>
            <a:spAutoFit/>
          </a:bodyPr>
          <a:lstStyle/>
          <a:p>
            <a:pPr>
              <a:spcBef>
                <a:spcPct val="50000"/>
              </a:spcBef>
            </a:pPr>
            <a:r>
              <a:rPr lang="fr-FR">
                <a:latin typeface="Calibri" pitchFamily="34" charset="0"/>
              </a:rPr>
              <a:t>4</a:t>
            </a:r>
          </a:p>
        </p:txBody>
      </p:sp>
      <p:sp>
        <p:nvSpPr>
          <p:cNvPr id="102407" name="Text Box 7"/>
          <p:cNvSpPr txBox="1">
            <a:spLocks noChangeArrowheads="1"/>
          </p:cNvSpPr>
          <p:nvPr/>
        </p:nvSpPr>
        <p:spPr bwMode="auto">
          <a:xfrm>
            <a:off x="1470025" y="5402263"/>
            <a:ext cx="6835775" cy="822325"/>
          </a:xfrm>
          <a:prstGeom prst="rect">
            <a:avLst/>
          </a:prstGeom>
          <a:noFill/>
          <a:ln w="9525">
            <a:noFill/>
            <a:miter lim="800000"/>
            <a:headEnd/>
            <a:tailEnd/>
          </a:ln>
        </p:spPr>
        <p:txBody>
          <a:bodyPr>
            <a:spAutoFit/>
          </a:bodyPr>
          <a:lstStyle/>
          <a:p>
            <a:pPr>
              <a:spcBef>
                <a:spcPct val="50000"/>
              </a:spcBef>
            </a:pPr>
            <a:r>
              <a:rPr lang="fr-FR">
                <a:latin typeface="Calibri" pitchFamily="34" charset="0"/>
              </a:rPr>
              <a:t>Peut-on trouver un autre rectangle qui ait la m</a:t>
            </a:r>
            <a:r>
              <a:rPr lang="fr-FR" altLang="ja-JP">
                <a:latin typeface="Calibri" pitchFamily="34" charset="0"/>
              </a:rPr>
              <a:t>ême aire ?</a:t>
            </a:r>
            <a:endParaRPr lang="fr-F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1000"/>
                                        <p:tgtEl>
                                          <p:spTgt spid="23555">
                                            <p:txEl>
                                              <p:pRg st="0" end="0"/>
                                            </p:txEl>
                                          </p:spTgt>
                                        </p:tgtEl>
                                      </p:cBhvr>
                                    </p:animEffect>
                                    <p:anim calcmode="lin" valueType="num">
                                      <p:cBhvr>
                                        <p:cTn id="13" dur="1000" fill="hold"/>
                                        <p:tgtEl>
                                          <p:spTgt spid="2355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diamond(in)">
                                      <p:cBhvr>
                                        <p:cTn id="19" dur="2000"/>
                                        <p:tgtEl>
                                          <p:spTgt spid="2355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box(in)">
                                      <p:cBhvr>
                                        <p:cTn id="24" dur="500"/>
                                        <p:tgtEl>
                                          <p:spTgt spid="2355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3558"/>
                                        </p:tgtEl>
                                        <p:attrNameLst>
                                          <p:attrName>style.visibility</p:attrName>
                                        </p:attrNameLst>
                                      </p:cBhvr>
                                      <p:to>
                                        <p:strVal val="visible"/>
                                      </p:to>
                                    </p:set>
                                    <p:animEffect transition="in" filter="box(in)">
                                      <p:cBhvr>
                                        <p:cTn id="29" dur="500"/>
                                        <p:tgtEl>
                                          <p:spTgt spid="2355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2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P spid="23556" grpId="0" animBg="1"/>
      <p:bldP spid="23557" grpId="0"/>
      <p:bldP spid="23558" grpId="0"/>
      <p:bldP spid="1024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5483225"/>
          </a:xfrm>
        </p:spPr>
        <p:txBody>
          <a:bodyPr/>
          <a:lstStyle/>
          <a:p>
            <a:pPr eaLnBrk="1" hangingPunct="1"/>
            <a:endParaRPr lang="fr-FR" smtClean="0"/>
          </a:p>
          <a:p>
            <a:pPr eaLnBrk="1" hangingPunct="1"/>
            <a:endParaRPr lang="fr-FR" smtClean="0"/>
          </a:p>
          <a:p>
            <a:pPr eaLnBrk="1" hangingPunct="1"/>
            <a:r>
              <a:rPr lang="fr-FR" smtClean="0"/>
              <a:t>L’élève doit </a:t>
            </a:r>
            <a:r>
              <a:rPr lang="fr-FR" b="1" smtClean="0"/>
              <a:t>aussi </a:t>
            </a:r>
            <a:r>
              <a:rPr lang="fr-FR" b="1" u="sng" smtClean="0"/>
              <a:t>être capable de mettre en place des procédures de comparaisons de grandeurs sans faire appel aux nombres</a:t>
            </a:r>
            <a:r>
              <a:rPr lang="fr-FR" b="1" smtClean="0"/>
              <a:t>.</a:t>
            </a:r>
          </a:p>
          <a:p>
            <a:pPr eaLnBrk="1" hangingPunct="1"/>
            <a:endParaRPr lang="fr-FR" smtClean="0"/>
          </a:p>
          <a:p>
            <a:pPr eaLnBrk="1" hangingPunct="1"/>
            <a:r>
              <a:rPr lang="fr-FR" smtClean="0"/>
              <a:t>Enfin, il doit comprendre que </a:t>
            </a:r>
            <a:r>
              <a:rPr lang="fr-FR" b="1" smtClean="0"/>
              <a:t>la notion de mesure intervient lorsque les procédures de comparaisons précédentes deviennent insuffisantes pour comparer des grandeur.</a:t>
            </a:r>
            <a:endParaRPr lang="fr-FR" smtClean="0"/>
          </a:p>
        </p:txBody>
      </p:sp>
    </p:spTree>
    <p:custDataLst>
      <p:tags r:id="rId1"/>
    </p:custDataLst>
  </p:cSld>
  <p:clrMapOvr>
    <a:masterClrMapping/>
  </p:clrMapOvr>
  <p:transition advTm="195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r-FR" dirty="0" smtClean="0"/>
              <a:t>Exercice 1</a:t>
            </a:r>
            <a:r>
              <a:rPr lang="fr-FR" dirty="0" smtClean="0"/>
              <a:t>	</a:t>
            </a:r>
          </a:p>
        </p:txBody>
      </p:sp>
      <p:sp>
        <p:nvSpPr>
          <p:cNvPr id="19459" name="Rectangle 3"/>
          <p:cNvSpPr>
            <a:spLocks noGrp="1" noChangeArrowheads="1"/>
          </p:cNvSpPr>
          <p:nvPr>
            <p:ph type="body" idx="1"/>
          </p:nvPr>
        </p:nvSpPr>
        <p:spPr>
          <a:xfrm>
            <a:off x="1143000" y="1981200"/>
            <a:ext cx="7772400" cy="4114800"/>
          </a:xfrm>
        </p:spPr>
        <p:txBody>
          <a:bodyPr/>
          <a:lstStyle/>
          <a:p>
            <a:r>
              <a:rPr lang="fr-FR" smtClean="0"/>
              <a:t>Trouver une figure dont l’aire est plus petite que le rectangle et le périmètre plus grand</a:t>
            </a:r>
          </a:p>
          <a:p>
            <a:r>
              <a:rPr lang="fr-FR" smtClean="0"/>
              <a:t>Trouver une figure dont l’aire est plus grande et qui ait le m</a:t>
            </a:r>
            <a:r>
              <a:rPr lang="fr-FR" altLang="ja-JP" smtClean="0"/>
              <a:t>ême </a:t>
            </a:r>
            <a:r>
              <a:rPr lang="fr-FR" smtClean="0"/>
              <a:t>périmètre.</a:t>
            </a:r>
          </a:p>
          <a:p>
            <a:r>
              <a:rPr lang="fr-FR" smtClean="0"/>
              <a:t>Trouver une figure dont l’aire est plus grande et le périmètre plus petit.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428625"/>
            <a:ext cx="8229600" cy="561975"/>
          </a:xfrm>
        </p:spPr>
        <p:txBody>
          <a:bodyPr>
            <a:normAutofit fontScale="90000"/>
          </a:bodyPr>
          <a:lstStyle/>
          <a:p>
            <a:pPr eaLnBrk="1" fontAlgn="auto" hangingPunct="1">
              <a:spcAft>
                <a:spcPts val="0"/>
              </a:spcAft>
              <a:defRPr/>
            </a:pPr>
            <a:r>
              <a:rPr lang="fr-FR" dirty="0" smtClean="0"/>
              <a:t>Exercice </a:t>
            </a:r>
            <a:r>
              <a:rPr lang="fr-FR" dirty="0" smtClean="0"/>
              <a:t>2 :</a:t>
            </a:r>
            <a:endParaRPr lang="fr-FR" dirty="0"/>
          </a:p>
        </p:txBody>
      </p:sp>
      <p:sp>
        <p:nvSpPr>
          <p:cNvPr id="43010" name="Espace réservé du contenu 2"/>
          <p:cNvSpPr>
            <a:spLocks noGrp="1"/>
          </p:cNvSpPr>
          <p:nvPr>
            <p:ph idx="1"/>
          </p:nvPr>
        </p:nvSpPr>
        <p:spPr>
          <a:xfrm>
            <a:off x="457200" y="1071563"/>
            <a:ext cx="8229600" cy="5253037"/>
          </a:xfrm>
        </p:spPr>
        <p:txBody>
          <a:bodyPr/>
          <a:lstStyle/>
          <a:p>
            <a:pPr eaLnBrk="1" hangingPunct="1">
              <a:buFont typeface="Wingdings 2" pitchFamily="18" charset="2"/>
              <a:buNone/>
            </a:pPr>
            <a:endParaRPr lang="fr-FR" dirty="0" smtClean="0"/>
          </a:p>
          <a:p>
            <a:pPr eaLnBrk="1" hangingPunct="1">
              <a:buFont typeface="Wingdings 2" pitchFamily="18" charset="2"/>
              <a:buNone/>
            </a:pPr>
            <a:r>
              <a:rPr lang="fr-FR" dirty="0" smtClean="0"/>
              <a:t>		Proposez une séquence au CM2 en suivant les étapes précédentes (comparaison directe, comparaison indirecte, mesurages à l’aide d’un outil, introduction de l’unité légale, introduction d’une autre unité) pour </a:t>
            </a:r>
            <a:r>
              <a:rPr lang="fr-FR" dirty="0" smtClean="0"/>
              <a:t>l’aire.</a:t>
            </a:r>
            <a:endParaRPr lang="fr-FR" dirty="0" smtClean="0"/>
          </a:p>
          <a:p>
            <a:pPr eaLnBrk="1" hangingPunct="1"/>
            <a:endParaRPr lang="fr-F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2428875"/>
            <a:ext cx="8229600" cy="1143000"/>
          </a:xfrm>
        </p:spPr>
        <p:txBody>
          <a:bodyPr/>
          <a:lstStyle/>
          <a:p>
            <a:pPr algn="ctr" eaLnBrk="1" hangingPunct="1"/>
            <a:r>
              <a:rPr lang="fr-FR" u="sng" smtClean="0"/>
              <a:t>FIN</a:t>
            </a:r>
          </a:p>
        </p:txBody>
      </p:sp>
      <p:sp>
        <p:nvSpPr>
          <p:cNvPr id="3" name="Espace réservé du contenu 2"/>
          <p:cNvSpPr>
            <a:spLocks noGrp="1"/>
          </p:cNvSpPr>
          <p:nvPr>
            <p:ph idx="1"/>
          </p:nvPr>
        </p:nvSpPr>
        <p:spPr>
          <a:xfrm>
            <a:off x="457200" y="5357813"/>
            <a:ext cx="8229600" cy="768350"/>
          </a:xfrm>
        </p:spPr>
        <p:txBody>
          <a:bodyPr/>
          <a:lstStyle/>
          <a:p>
            <a:pPr algn="r" eaLnBrk="1" hangingPunct="1">
              <a:buFont typeface="Wingdings 2" pitchFamily="18" charset="2"/>
              <a:buNone/>
            </a:pPr>
            <a:r>
              <a:rPr lang="fr-FR" b="1" i="1" smtClean="0"/>
              <a:t>David Rolland, IUFM de la Polynésie française</a:t>
            </a:r>
          </a:p>
        </p:txBody>
      </p:sp>
      <p:sp>
        <p:nvSpPr>
          <p:cNvPr id="4" name="ZoneTexte 3"/>
          <p:cNvSpPr txBox="1">
            <a:spLocks noChangeArrowheads="1"/>
          </p:cNvSpPr>
          <p:nvPr/>
        </p:nvSpPr>
        <p:spPr bwMode="auto">
          <a:xfrm>
            <a:off x="1214438" y="714375"/>
            <a:ext cx="4870450" cy="461963"/>
          </a:xfrm>
          <a:prstGeom prst="rect">
            <a:avLst/>
          </a:prstGeom>
          <a:noFill/>
          <a:ln w="9525">
            <a:noFill/>
            <a:miter lim="800000"/>
            <a:headEnd/>
            <a:tailEnd/>
          </a:ln>
        </p:spPr>
        <p:txBody>
          <a:bodyPr>
            <a:spAutoFit/>
          </a:bodyPr>
          <a:lstStyle/>
          <a:p>
            <a:r>
              <a:rPr lang="fr-FR" sz="2400" i="1">
                <a:latin typeface="Calibri" pitchFamily="34" charset="0"/>
              </a:rPr>
              <a:t>Cours sur les grandeurs et la mesure</a:t>
            </a:r>
          </a:p>
        </p:txBody>
      </p:sp>
    </p:spTree>
    <p:custDataLst>
      <p:tags r:id="rId1"/>
    </p:custDataLst>
  </p:cSld>
  <p:clrMapOvr>
    <a:masterClrMapping/>
  </p:clrMapOvr>
  <p:transition advTm="1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2"/>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p:tgtEl>
                                          <p:spTgt spid="3">
                                            <p:txEl>
                                              <p:pRg st="0" end="0"/>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0" y="142875"/>
            <a:ext cx="8258175" cy="1143000"/>
          </a:xfrm>
        </p:spPr>
        <p:txBody>
          <a:bodyPr>
            <a:normAutofit fontScale="90000"/>
          </a:bodyPr>
          <a:lstStyle/>
          <a:p>
            <a:pPr eaLnBrk="1" fontAlgn="auto" hangingPunct="1">
              <a:spcAft>
                <a:spcPts val="0"/>
              </a:spcAft>
              <a:defRPr/>
            </a:pPr>
            <a:r>
              <a:rPr lang="fr-FR" b="1" u="sng" dirty="0" smtClean="0"/>
              <a:t/>
            </a:r>
            <a:br>
              <a:rPr lang="fr-FR" b="1" u="sng" dirty="0" smtClean="0"/>
            </a:br>
            <a:r>
              <a:rPr lang="fr-FR" b="1" u="sng" dirty="0" smtClean="0"/>
              <a:t/>
            </a:r>
            <a:br>
              <a:rPr lang="fr-FR" b="1" u="sng" dirty="0" smtClean="0"/>
            </a:br>
            <a:r>
              <a:rPr lang="fr-FR" sz="4400" b="1" u="sng" dirty="0" smtClean="0"/>
              <a:t>3/ </a:t>
            </a:r>
            <a:r>
              <a:rPr lang="fr-FR" sz="4400" b="1" u="sng" dirty="0"/>
              <a:t>Compétences </a:t>
            </a:r>
            <a:r>
              <a:rPr lang="fr-FR" sz="4400" b="1" u="sng" dirty="0" smtClean="0"/>
              <a:t>visées de cycle 3</a:t>
            </a:r>
            <a:r>
              <a:rPr lang="fr-FR" dirty="0"/>
              <a:t/>
            </a:r>
            <a:br>
              <a:rPr lang="fr-FR" dirty="0"/>
            </a:br>
            <a:endParaRPr lang="fr-FR" dirty="0"/>
          </a:p>
        </p:txBody>
      </p:sp>
      <p:graphicFrame>
        <p:nvGraphicFramePr>
          <p:cNvPr id="4" name="Espace réservé du contenu 3"/>
          <p:cNvGraphicFramePr>
            <a:graphicFrameLocks noGrp="1"/>
          </p:cNvGraphicFramePr>
          <p:nvPr>
            <p:ph idx="1"/>
          </p:nvPr>
        </p:nvGraphicFramePr>
        <p:xfrm>
          <a:off x="285750" y="571500"/>
          <a:ext cx="8572560" cy="6292839"/>
        </p:xfrm>
        <a:graphic>
          <a:graphicData uri="http://schemas.openxmlformats.org/drawingml/2006/table">
            <a:tbl>
              <a:tblPr firstRow="1" bandRow="1">
                <a:tableStyleId>{5C22544A-7EE6-4342-B048-85BDC9FD1C3A}</a:tableStyleId>
              </a:tblPr>
              <a:tblGrid>
                <a:gridCol w="1357322"/>
                <a:gridCol w="2651968"/>
                <a:gridCol w="2332677"/>
                <a:gridCol w="2230593"/>
              </a:tblGrid>
              <a:tr h="599905">
                <a:tc>
                  <a:txBody>
                    <a:bodyPr/>
                    <a:lstStyle/>
                    <a:p>
                      <a:pPr algn="ctr">
                        <a:lnSpc>
                          <a:spcPct val="115000"/>
                        </a:lnSpc>
                        <a:spcAft>
                          <a:spcPts val="0"/>
                        </a:spcAft>
                      </a:pPr>
                      <a:endParaRPr lang="fr-F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fr-FR" sz="1100">
                        <a:latin typeface="Calibri"/>
                        <a:ea typeface="Calibri"/>
                        <a:cs typeface="Times New Roman"/>
                      </a:endParaRPr>
                    </a:p>
                    <a:p>
                      <a:pPr algn="ctr">
                        <a:lnSpc>
                          <a:spcPct val="115000"/>
                        </a:lnSpc>
                        <a:spcAft>
                          <a:spcPts val="0"/>
                        </a:spcAft>
                      </a:pPr>
                      <a:r>
                        <a:rPr lang="fr-FR" sz="1100">
                          <a:latin typeface="Calibri"/>
                          <a:ea typeface="Calibri"/>
                          <a:cs typeface="Times New Roman"/>
                        </a:rPr>
                        <a:t>Longueurs</a:t>
                      </a:r>
                    </a:p>
                  </a:txBody>
                  <a:tcPr marL="68580" marR="68580" marT="0" marB="0"/>
                </a:tc>
                <a:tc>
                  <a:txBody>
                    <a:bodyPr/>
                    <a:lstStyle/>
                    <a:p>
                      <a:pPr algn="ctr">
                        <a:lnSpc>
                          <a:spcPct val="115000"/>
                        </a:lnSpc>
                        <a:spcAft>
                          <a:spcPts val="0"/>
                        </a:spcAft>
                      </a:pPr>
                      <a:endParaRPr lang="fr-FR" sz="1100">
                        <a:latin typeface="Calibri"/>
                        <a:ea typeface="Calibri"/>
                        <a:cs typeface="Times New Roman"/>
                      </a:endParaRPr>
                    </a:p>
                    <a:p>
                      <a:pPr algn="ctr">
                        <a:lnSpc>
                          <a:spcPct val="115000"/>
                        </a:lnSpc>
                        <a:spcAft>
                          <a:spcPts val="0"/>
                        </a:spcAft>
                      </a:pPr>
                      <a:r>
                        <a:rPr lang="fr-FR" sz="1100">
                          <a:latin typeface="Calibri"/>
                          <a:ea typeface="Calibri"/>
                          <a:cs typeface="Times New Roman"/>
                        </a:rPr>
                        <a:t>Aires</a:t>
                      </a:r>
                    </a:p>
                  </a:txBody>
                  <a:tcPr marL="68580" marR="68580" marT="0" marB="0"/>
                </a:tc>
                <a:tc>
                  <a:txBody>
                    <a:bodyPr/>
                    <a:lstStyle/>
                    <a:p>
                      <a:pPr algn="ctr">
                        <a:lnSpc>
                          <a:spcPct val="115000"/>
                        </a:lnSpc>
                        <a:spcAft>
                          <a:spcPts val="0"/>
                        </a:spcAft>
                      </a:pPr>
                      <a:endParaRPr lang="fr-FR" sz="1100">
                        <a:latin typeface="Calibri"/>
                        <a:ea typeface="Calibri"/>
                        <a:cs typeface="Times New Roman"/>
                      </a:endParaRPr>
                    </a:p>
                    <a:p>
                      <a:pPr algn="ctr">
                        <a:lnSpc>
                          <a:spcPct val="115000"/>
                        </a:lnSpc>
                        <a:spcAft>
                          <a:spcPts val="0"/>
                        </a:spcAft>
                      </a:pPr>
                      <a:r>
                        <a:rPr lang="fr-FR" sz="1100">
                          <a:latin typeface="Calibri"/>
                          <a:ea typeface="Calibri"/>
                          <a:cs typeface="Times New Roman"/>
                        </a:rPr>
                        <a:t>Contenances</a:t>
                      </a:r>
                    </a:p>
                  </a:txBody>
                  <a:tcPr marL="68580" marR="68580" marT="0" marB="0"/>
                </a:tc>
              </a:tr>
              <a:tr h="575208">
                <a:tc>
                  <a:txBody>
                    <a:bodyPr/>
                    <a:lstStyle/>
                    <a:p>
                      <a:pPr>
                        <a:lnSpc>
                          <a:spcPct val="115000"/>
                        </a:lnSpc>
                        <a:spcAft>
                          <a:spcPts val="0"/>
                        </a:spcAft>
                      </a:pPr>
                      <a:r>
                        <a:rPr lang="fr-FR" sz="1100">
                          <a:latin typeface="Calibri"/>
                          <a:ea typeface="Calibri"/>
                          <a:cs typeface="Times New Roman"/>
                        </a:rPr>
                        <a:t>Comparer de manière directe</a:t>
                      </a:r>
                    </a:p>
                  </a:txBody>
                  <a:tcPr marL="68580" marR="68580" marT="0" marB="0"/>
                </a:tc>
                <a:tc>
                  <a:txBody>
                    <a:bodyPr/>
                    <a:lstStyle/>
                    <a:p>
                      <a:pPr>
                        <a:lnSpc>
                          <a:spcPct val="115000"/>
                        </a:lnSpc>
                        <a:spcAft>
                          <a:spcPts val="0"/>
                        </a:spcAft>
                      </a:pPr>
                      <a:r>
                        <a:rPr lang="fr-FR" sz="1100">
                          <a:latin typeface="Calibri"/>
                          <a:ea typeface="Calibri"/>
                          <a:cs typeface="Times New Roman"/>
                        </a:rPr>
                        <a:t>-par exemple : des objets rectilignes, les tailles de élèves, des morceaux de ficelles</a:t>
                      </a:r>
                    </a:p>
                  </a:txBody>
                  <a:tcPr marL="68580" marR="68580" marT="0" marB="0"/>
                </a:tc>
                <a:tc>
                  <a:txBody>
                    <a:bodyPr/>
                    <a:lstStyle/>
                    <a:p>
                      <a:pPr>
                        <a:lnSpc>
                          <a:spcPct val="115000"/>
                        </a:lnSpc>
                        <a:spcAft>
                          <a:spcPts val="0"/>
                        </a:spcAft>
                      </a:pPr>
                      <a:r>
                        <a:rPr lang="fr-FR" sz="1100">
                          <a:latin typeface="Calibri"/>
                          <a:ea typeface="Calibri"/>
                          <a:cs typeface="Times New Roman"/>
                        </a:rPr>
                        <a:t>-par superposition</a:t>
                      </a:r>
                    </a:p>
                  </a:txBody>
                  <a:tcPr marL="68580" marR="68580" marT="0" marB="0"/>
                </a:tc>
                <a:tc>
                  <a:txBody>
                    <a:bodyPr/>
                    <a:lstStyle/>
                    <a:p>
                      <a:pPr>
                        <a:lnSpc>
                          <a:spcPct val="115000"/>
                        </a:lnSpc>
                        <a:spcAft>
                          <a:spcPts val="0"/>
                        </a:spcAft>
                      </a:pPr>
                      <a:r>
                        <a:rPr lang="fr-FR" sz="1100">
                          <a:latin typeface="Calibri"/>
                          <a:ea typeface="Calibri"/>
                          <a:cs typeface="Times New Roman"/>
                        </a:rPr>
                        <a:t>-par transvasement du contenu d’un récipient dans chacun des  autres</a:t>
                      </a:r>
                    </a:p>
                  </a:txBody>
                  <a:tcPr marL="68580" marR="68580" marT="0" marB="0"/>
                </a:tc>
              </a:tr>
              <a:tr h="1686555">
                <a:tc>
                  <a:txBody>
                    <a:bodyPr/>
                    <a:lstStyle/>
                    <a:p>
                      <a:pPr>
                        <a:lnSpc>
                          <a:spcPct val="115000"/>
                        </a:lnSpc>
                        <a:spcAft>
                          <a:spcPts val="0"/>
                        </a:spcAft>
                      </a:pPr>
                      <a:r>
                        <a:rPr lang="fr-FR" sz="1400" dirty="0">
                          <a:latin typeface="Calibri"/>
                          <a:ea typeface="Calibri"/>
                          <a:cs typeface="Times New Roman"/>
                        </a:rPr>
                        <a:t>Comparer de manière indirecte</a:t>
                      </a:r>
                    </a:p>
                  </a:txBody>
                  <a:tcPr marL="68580" marR="68580" marT="0" marB="0"/>
                </a:tc>
                <a:tc>
                  <a:txBody>
                    <a:bodyPr/>
                    <a:lstStyle/>
                    <a:p>
                      <a:pPr>
                        <a:lnSpc>
                          <a:spcPct val="115000"/>
                        </a:lnSpc>
                        <a:spcAft>
                          <a:spcPts val="0"/>
                        </a:spcAft>
                      </a:pPr>
                      <a:r>
                        <a:rPr lang="fr-FR" sz="1100">
                          <a:latin typeface="Calibri"/>
                          <a:ea typeface="Calibri"/>
                          <a:cs typeface="Times New Roman"/>
                        </a:rPr>
                        <a:t>-Comparer les longueurs de segments à l’aide de papier calque, d’un compas, de bandes de papier.</a:t>
                      </a:r>
                    </a:p>
                    <a:p>
                      <a:pPr>
                        <a:lnSpc>
                          <a:spcPct val="115000"/>
                        </a:lnSpc>
                        <a:spcAft>
                          <a:spcPts val="0"/>
                        </a:spcAft>
                      </a:pPr>
                      <a:r>
                        <a:rPr lang="fr-FR" sz="1100">
                          <a:latin typeface="Calibri"/>
                          <a:ea typeface="Calibri"/>
                          <a:cs typeface="Times New Roman"/>
                        </a:rPr>
                        <a:t>-reporter des longueurs sur une ligne droite à partir de la même origine</a:t>
                      </a:r>
                    </a:p>
                    <a:p>
                      <a:pPr>
                        <a:lnSpc>
                          <a:spcPct val="115000"/>
                        </a:lnSpc>
                        <a:spcAft>
                          <a:spcPts val="0"/>
                        </a:spcAft>
                      </a:pPr>
                      <a:r>
                        <a:rPr lang="fr-FR" sz="1100">
                          <a:latin typeface="Calibri"/>
                          <a:ea typeface="Calibri"/>
                          <a:cs typeface="Times New Roman"/>
                        </a:rPr>
                        <a:t>-Utiliser une ficelle ou une bande de papier pour comparer les longueurs de lignes courbes.</a:t>
                      </a:r>
                    </a:p>
                  </a:txBody>
                  <a:tcPr marL="68580" marR="68580" marT="0" marB="0"/>
                </a:tc>
                <a:tc>
                  <a:txBody>
                    <a:bodyPr/>
                    <a:lstStyle/>
                    <a:p>
                      <a:pPr>
                        <a:lnSpc>
                          <a:spcPct val="115000"/>
                        </a:lnSpc>
                        <a:spcAft>
                          <a:spcPts val="0"/>
                        </a:spcAft>
                      </a:pPr>
                      <a:r>
                        <a:rPr lang="fr-FR" sz="1100" dirty="0">
                          <a:latin typeface="Calibri"/>
                          <a:ea typeface="Calibri"/>
                          <a:cs typeface="Times New Roman"/>
                        </a:rPr>
                        <a:t>-Utiliser le papier calque</a:t>
                      </a:r>
                    </a:p>
                    <a:p>
                      <a:pPr>
                        <a:lnSpc>
                          <a:spcPct val="115000"/>
                        </a:lnSpc>
                        <a:spcAft>
                          <a:spcPts val="0"/>
                        </a:spcAft>
                      </a:pPr>
                      <a:r>
                        <a:rPr lang="fr-FR" sz="1100" dirty="0">
                          <a:latin typeface="Calibri"/>
                          <a:ea typeface="Calibri"/>
                          <a:cs typeface="Times New Roman"/>
                        </a:rPr>
                        <a:t>-Découper les surfaces données en morceaux, les réassembler de manière à obtenir des surfaces dont les aires sont comparables directement</a:t>
                      </a:r>
                    </a:p>
                  </a:txBody>
                  <a:tcPr marL="68580" marR="68580" marT="0" marB="0"/>
                </a:tc>
                <a:tc>
                  <a:txBody>
                    <a:bodyPr/>
                    <a:lstStyle/>
                    <a:p>
                      <a:pPr>
                        <a:lnSpc>
                          <a:spcPct val="115000"/>
                        </a:lnSpc>
                        <a:spcAft>
                          <a:spcPts val="0"/>
                        </a:spcAft>
                      </a:pPr>
                      <a:r>
                        <a:rPr lang="fr-FR" sz="1100" dirty="0">
                          <a:latin typeface="Calibri"/>
                          <a:ea typeface="Calibri"/>
                          <a:cs typeface="Times New Roman"/>
                        </a:rPr>
                        <a:t>-Verser le contenu de chaque récipient dans un récipient de référence, noter le niveau atteint pour chaque récipient vide</a:t>
                      </a:r>
                    </a:p>
                  </a:txBody>
                  <a:tcPr marL="68580" marR="68580" marT="0" marB="0"/>
                </a:tc>
              </a:tr>
              <a:tr h="1126138">
                <a:tc>
                  <a:txBody>
                    <a:bodyPr/>
                    <a:lstStyle/>
                    <a:p>
                      <a:pPr>
                        <a:lnSpc>
                          <a:spcPct val="115000"/>
                        </a:lnSpc>
                        <a:spcAft>
                          <a:spcPts val="0"/>
                        </a:spcAft>
                      </a:pPr>
                      <a:r>
                        <a:rPr lang="fr-FR" sz="1400" dirty="0">
                          <a:latin typeface="Calibri"/>
                          <a:ea typeface="Calibri"/>
                          <a:cs typeface="Times New Roman"/>
                        </a:rPr>
                        <a:t>Mesurer avec des unités appropriées</a:t>
                      </a:r>
                    </a:p>
                  </a:txBody>
                  <a:tcPr marL="68580" marR="68580" marT="0" marB="0"/>
                </a:tc>
                <a:tc>
                  <a:txBody>
                    <a:bodyPr/>
                    <a:lstStyle/>
                    <a:p>
                      <a:pPr>
                        <a:lnSpc>
                          <a:spcPct val="115000"/>
                        </a:lnSpc>
                        <a:spcAft>
                          <a:spcPts val="0"/>
                        </a:spcAft>
                      </a:pPr>
                      <a:r>
                        <a:rPr lang="fr-FR" sz="1100">
                          <a:latin typeface="Calibri"/>
                          <a:ea typeface="Calibri"/>
                          <a:cs typeface="Times New Roman"/>
                        </a:rPr>
                        <a:t>-Utiliser un étalon</a:t>
                      </a:r>
                    </a:p>
                    <a:p>
                      <a:pPr>
                        <a:lnSpc>
                          <a:spcPct val="115000"/>
                        </a:lnSpc>
                        <a:spcAft>
                          <a:spcPts val="0"/>
                        </a:spcAft>
                      </a:pPr>
                      <a:r>
                        <a:rPr lang="fr-FR" sz="1100">
                          <a:latin typeface="Calibri"/>
                          <a:ea typeface="Calibri"/>
                          <a:cs typeface="Times New Roman"/>
                        </a:rPr>
                        <a:t>-Utiliser une règle graduée ou un mètre souple</a:t>
                      </a:r>
                    </a:p>
                    <a:p>
                      <a:pPr>
                        <a:lnSpc>
                          <a:spcPct val="115000"/>
                        </a:lnSpc>
                        <a:spcAft>
                          <a:spcPts val="0"/>
                        </a:spcAft>
                      </a:pPr>
                      <a:r>
                        <a:rPr lang="fr-FR" sz="1100">
                          <a:latin typeface="Calibri"/>
                          <a:ea typeface="Calibri"/>
                          <a:cs typeface="Times New Roman"/>
                        </a:rPr>
                        <a:t>-Connaître des ordres de grandeur</a:t>
                      </a:r>
                    </a:p>
                  </a:txBody>
                  <a:tcPr marL="68580" marR="68580" marT="0" marB="0"/>
                </a:tc>
                <a:tc>
                  <a:txBody>
                    <a:bodyPr/>
                    <a:lstStyle/>
                    <a:p>
                      <a:pPr>
                        <a:lnSpc>
                          <a:spcPct val="115000"/>
                        </a:lnSpc>
                        <a:spcAft>
                          <a:spcPts val="0"/>
                        </a:spcAft>
                      </a:pPr>
                      <a:r>
                        <a:rPr lang="fr-FR" sz="1100">
                          <a:latin typeface="Calibri"/>
                          <a:ea typeface="Calibri"/>
                          <a:cs typeface="Times New Roman"/>
                        </a:rPr>
                        <a:t>-Paver la surface à l’aide de surfaces de références (ayant une aire d’une unité)</a:t>
                      </a:r>
                    </a:p>
                    <a:p>
                      <a:pPr>
                        <a:lnSpc>
                          <a:spcPct val="115000"/>
                        </a:lnSpc>
                        <a:spcAft>
                          <a:spcPts val="0"/>
                        </a:spcAft>
                      </a:pPr>
                      <a:r>
                        <a:rPr lang="fr-FR" sz="1100">
                          <a:latin typeface="Calibri"/>
                          <a:ea typeface="Calibri"/>
                          <a:cs typeface="Times New Roman"/>
                        </a:rPr>
                        <a:t>-Utiliser du papier quadrillé</a:t>
                      </a:r>
                    </a:p>
                    <a:p>
                      <a:pPr>
                        <a:lnSpc>
                          <a:spcPct val="115000"/>
                        </a:lnSpc>
                        <a:spcAft>
                          <a:spcPts val="0"/>
                        </a:spcAft>
                      </a:pPr>
                      <a:r>
                        <a:rPr lang="fr-FR" sz="1100">
                          <a:latin typeface="Calibri"/>
                          <a:ea typeface="Calibri"/>
                          <a:cs typeface="Times New Roman"/>
                        </a:rPr>
                        <a:t>-Connaître des ordres de grandeur</a:t>
                      </a:r>
                    </a:p>
                  </a:txBody>
                  <a:tcPr marL="68580" marR="68580" marT="0" marB="0"/>
                </a:tc>
                <a:tc>
                  <a:txBody>
                    <a:bodyPr/>
                    <a:lstStyle/>
                    <a:p>
                      <a:pPr>
                        <a:lnSpc>
                          <a:spcPct val="115000"/>
                        </a:lnSpc>
                        <a:spcAft>
                          <a:spcPts val="0"/>
                        </a:spcAft>
                      </a:pPr>
                      <a:r>
                        <a:rPr lang="fr-FR" sz="1100">
                          <a:latin typeface="Calibri"/>
                          <a:ea typeface="Calibri"/>
                          <a:cs typeface="Times New Roman"/>
                        </a:rPr>
                        <a:t>-Utiliser un étalon (récipient d’unité)</a:t>
                      </a:r>
                    </a:p>
                    <a:p>
                      <a:pPr>
                        <a:lnSpc>
                          <a:spcPct val="115000"/>
                        </a:lnSpc>
                        <a:spcAft>
                          <a:spcPts val="0"/>
                        </a:spcAft>
                      </a:pPr>
                      <a:r>
                        <a:rPr lang="fr-FR" sz="1100">
                          <a:latin typeface="Calibri"/>
                          <a:ea typeface="Calibri"/>
                          <a:cs typeface="Times New Roman"/>
                        </a:rPr>
                        <a:t>-Utiliser un verre doseur</a:t>
                      </a:r>
                    </a:p>
                    <a:p>
                      <a:pPr>
                        <a:lnSpc>
                          <a:spcPct val="115000"/>
                        </a:lnSpc>
                        <a:spcAft>
                          <a:spcPts val="0"/>
                        </a:spcAft>
                      </a:pPr>
                      <a:r>
                        <a:rPr lang="fr-FR" sz="1100">
                          <a:latin typeface="Calibri"/>
                          <a:ea typeface="Calibri"/>
                          <a:cs typeface="Times New Roman"/>
                        </a:rPr>
                        <a:t>-Connaître des ordres de grandeur</a:t>
                      </a:r>
                    </a:p>
                  </a:txBody>
                  <a:tcPr marL="68580" marR="68580" marT="0" marB="0"/>
                </a:tc>
              </a:tr>
              <a:tr h="1533889">
                <a:tc>
                  <a:txBody>
                    <a:bodyPr/>
                    <a:lstStyle/>
                    <a:p>
                      <a:pPr>
                        <a:lnSpc>
                          <a:spcPct val="115000"/>
                        </a:lnSpc>
                        <a:spcAft>
                          <a:spcPts val="0"/>
                        </a:spcAft>
                      </a:pPr>
                      <a:r>
                        <a:rPr lang="fr-FR" sz="1400">
                          <a:latin typeface="Calibri"/>
                          <a:ea typeface="Calibri"/>
                          <a:cs typeface="Times New Roman"/>
                        </a:rPr>
                        <a:t>Connaître les relations entre les unités usuelles</a:t>
                      </a:r>
                    </a:p>
                  </a:txBody>
                  <a:tcPr marL="68580" marR="68580" marT="0" marB="0"/>
                </a:tc>
                <a:tc>
                  <a:txBody>
                    <a:bodyPr/>
                    <a:lstStyle/>
                    <a:p>
                      <a:pPr>
                        <a:lnSpc>
                          <a:spcPct val="115000"/>
                        </a:lnSpc>
                        <a:spcAft>
                          <a:spcPts val="0"/>
                        </a:spcAft>
                      </a:pPr>
                      <a:r>
                        <a:rPr lang="fr-FR" sz="1100" dirty="0">
                          <a:latin typeface="Calibri"/>
                          <a:ea typeface="Calibri"/>
                          <a:cs typeface="Times New Roman"/>
                        </a:rPr>
                        <a:t>-Connaître les équivalences entre les unités les plus courantes (km / m ; m / cm ; cm / mm)</a:t>
                      </a:r>
                    </a:p>
                    <a:p>
                      <a:pPr>
                        <a:lnSpc>
                          <a:spcPct val="115000"/>
                        </a:lnSpc>
                        <a:spcAft>
                          <a:spcPts val="0"/>
                        </a:spcAft>
                      </a:pPr>
                      <a:r>
                        <a:rPr lang="fr-FR" sz="1100" dirty="0">
                          <a:latin typeface="Calibri"/>
                          <a:ea typeface="Calibri"/>
                          <a:cs typeface="Times New Roman"/>
                        </a:rPr>
                        <a:t>-Gérer mentalement les conversions entre unités voisines (m / dm ; dm / cm …)</a:t>
                      </a:r>
                    </a:p>
                    <a:p>
                      <a:pPr>
                        <a:lnSpc>
                          <a:spcPct val="115000"/>
                        </a:lnSpc>
                        <a:spcAft>
                          <a:spcPts val="0"/>
                        </a:spcAft>
                      </a:pPr>
                      <a:r>
                        <a:rPr lang="fr-FR" sz="1100" dirty="0">
                          <a:latin typeface="Calibri"/>
                          <a:ea typeface="Calibri"/>
                          <a:cs typeface="Times New Roman"/>
                        </a:rPr>
                        <a:t>-Connaître les unités légales du système métrique</a:t>
                      </a:r>
                    </a:p>
                  </a:txBody>
                  <a:tcPr marL="68580" marR="68580" marT="0" marB="0"/>
                </a:tc>
                <a:tc>
                  <a:txBody>
                    <a:bodyPr/>
                    <a:lstStyle/>
                    <a:p>
                      <a:pPr>
                        <a:lnSpc>
                          <a:spcPct val="115000"/>
                        </a:lnSpc>
                        <a:spcAft>
                          <a:spcPts val="0"/>
                        </a:spcAft>
                      </a:pPr>
                      <a:r>
                        <a:rPr lang="fr-FR" sz="1100">
                          <a:latin typeface="Calibri"/>
                          <a:ea typeface="Calibri"/>
                          <a:cs typeface="Times New Roman"/>
                        </a:rPr>
                        <a:t>-Connaître les équivalences entre les unités les plus courantes (km² / m² ; m² / dm² ; dm² / cm² ; cm² / mm²)</a:t>
                      </a:r>
                    </a:p>
                    <a:p>
                      <a:pPr>
                        <a:lnSpc>
                          <a:spcPct val="115000"/>
                        </a:lnSpc>
                        <a:spcAft>
                          <a:spcPts val="0"/>
                        </a:spcAft>
                      </a:pPr>
                      <a:r>
                        <a:rPr lang="fr-FR" sz="1100">
                          <a:latin typeface="Calibri"/>
                          <a:ea typeface="Calibri"/>
                          <a:cs typeface="Times New Roman"/>
                        </a:rPr>
                        <a:t>-Les conversions systématiques avec toutes les unités d’aires relèvent plutôt du collège.</a:t>
                      </a:r>
                    </a:p>
                  </a:txBody>
                  <a:tcPr marL="68580" marR="68580" marT="0" marB="0"/>
                </a:tc>
                <a:tc>
                  <a:txBody>
                    <a:bodyPr/>
                    <a:lstStyle/>
                    <a:p>
                      <a:pPr>
                        <a:lnSpc>
                          <a:spcPct val="115000"/>
                        </a:lnSpc>
                        <a:spcAft>
                          <a:spcPts val="0"/>
                        </a:spcAft>
                      </a:pPr>
                      <a:r>
                        <a:rPr lang="fr-FR" sz="1100">
                          <a:latin typeface="Calibri"/>
                          <a:ea typeface="Calibri"/>
                          <a:cs typeface="Times New Roman"/>
                        </a:rPr>
                        <a:t>-Connaître les équivalences entre les unités les plus courantes (L / cL / mL)</a:t>
                      </a:r>
                    </a:p>
                    <a:p>
                      <a:pPr>
                        <a:lnSpc>
                          <a:spcPct val="115000"/>
                        </a:lnSpc>
                        <a:spcAft>
                          <a:spcPts val="0"/>
                        </a:spcAft>
                      </a:pPr>
                      <a:r>
                        <a:rPr lang="fr-FR" sz="1100">
                          <a:latin typeface="Calibri"/>
                          <a:ea typeface="Calibri"/>
                          <a:cs typeface="Times New Roman"/>
                        </a:rPr>
                        <a:t>-Connaître les multiples et sous-multiples du litre. </a:t>
                      </a:r>
                    </a:p>
                  </a:txBody>
                  <a:tcPr marL="68580" marR="68580" marT="0" marB="0"/>
                </a:tc>
              </a:tr>
              <a:tr h="766945">
                <a:tc>
                  <a:txBody>
                    <a:bodyPr/>
                    <a:lstStyle/>
                    <a:p>
                      <a:pPr>
                        <a:lnSpc>
                          <a:spcPct val="115000"/>
                        </a:lnSpc>
                        <a:spcAft>
                          <a:spcPts val="0"/>
                        </a:spcAft>
                      </a:pPr>
                      <a:r>
                        <a:rPr lang="fr-FR" sz="1400" dirty="0">
                          <a:latin typeface="Calibri"/>
                          <a:ea typeface="Calibri"/>
                          <a:cs typeface="Times New Roman"/>
                        </a:rPr>
                        <a:t>Utiliser le calcul</a:t>
                      </a:r>
                    </a:p>
                  </a:txBody>
                  <a:tcPr marL="68580" marR="68580" marT="0" marB="0"/>
                </a:tc>
                <a:tc>
                  <a:txBody>
                    <a:bodyPr/>
                    <a:lstStyle/>
                    <a:p>
                      <a:pPr>
                        <a:lnSpc>
                          <a:spcPct val="115000"/>
                        </a:lnSpc>
                        <a:spcAft>
                          <a:spcPts val="0"/>
                        </a:spcAft>
                      </a:pPr>
                      <a:r>
                        <a:rPr lang="fr-FR" sz="1100">
                          <a:latin typeface="Calibri"/>
                          <a:ea typeface="Calibri"/>
                          <a:cs typeface="Times New Roman"/>
                        </a:rPr>
                        <a:t>-Pour trouver le périmètre, la longueur d’une ligne brisée.</a:t>
                      </a:r>
                    </a:p>
                    <a:p>
                      <a:pPr>
                        <a:lnSpc>
                          <a:spcPct val="115000"/>
                        </a:lnSpc>
                        <a:spcAft>
                          <a:spcPts val="0"/>
                        </a:spcAft>
                      </a:pPr>
                      <a:r>
                        <a:rPr lang="fr-FR" sz="1100">
                          <a:latin typeface="Calibri"/>
                          <a:ea typeface="Calibri"/>
                          <a:cs typeface="Times New Roman"/>
                        </a:rPr>
                        <a:t>-Pour trouver une longueur ou une épaisseur moyenne</a:t>
                      </a:r>
                    </a:p>
                  </a:txBody>
                  <a:tcPr marL="68580" marR="68580" marT="0" marB="0"/>
                </a:tc>
                <a:tc>
                  <a:txBody>
                    <a:bodyPr/>
                    <a:lstStyle/>
                    <a:p>
                      <a:pPr>
                        <a:lnSpc>
                          <a:spcPct val="115000"/>
                        </a:lnSpc>
                        <a:spcAft>
                          <a:spcPts val="0"/>
                        </a:spcAft>
                      </a:pPr>
                      <a:r>
                        <a:rPr lang="fr-FR" sz="1100">
                          <a:latin typeface="Calibri"/>
                          <a:ea typeface="Calibri"/>
                          <a:cs typeface="Times New Roman"/>
                        </a:rPr>
                        <a:t>-Pour trouver l’aire d’un rectangle (un de ses côtés est de dimension entière</a:t>
                      </a:r>
                    </a:p>
                  </a:txBody>
                  <a:tcPr marL="68580" marR="68580" marT="0" marB="0"/>
                </a:tc>
                <a:tc>
                  <a:txBody>
                    <a:bodyPr/>
                    <a:lstStyle/>
                    <a:p>
                      <a:pPr>
                        <a:lnSpc>
                          <a:spcPct val="115000"/>
                        </a:lnSpc>
                        <a:spcAft>
                          <a:spcPts val="0"/>
                        </a:spcAft>
                      </a:pPr>
                      <a:r>
                        <a:rPr lang="fr-FR" sz="1100" dirty="0">
                          <a:latin typeface="Calibri"/>
                          <a:ea typeface="Calibri"/>
                          <a:cs typeface="Times New Roman"/>
                        </a:rPr>
                        <a:t>-Mélange de liquides, nombre de verres dans une bouteille</a:t>
                      </a:r>
                    </a:p>
                  </a:txBody>
                  <a:tcPr marL="68580" marR="68580" marT="0" marB="0"/>
                </a:tc>
              </a:tr>
            </a:tbl>
          </a:graphicData>
        </a:graphic>
      </p:graphicFrame>
    </p:spTree>
    <p:custDataLst>
      <p:tags r:id="rId1"/>
    </p:custDataLst>
  </p:cSld>
  <p:clrMapOvr>
    <a:masterClrMapping/>
  </p:clrMapOvr>
  <p:transition advTm="10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625" y="0"/>
          <a:ext cx="8229600" cy="6715149"/>
        </p:xfrm>
        <a:graphic>
          <a:graphicData uri="http://schemas.openxmlformats.org/drawingml/2006/table">
            <a:tbl>
              <a:tblPr firstRow="1" bandRow="1">
                <a:tableStyleId>{5C22544A-7EE6-4342-B048-85BDC9FD1C3A}</a:tableStyleId>
              </a:tblPr>
              <a:tblGrid>
                <a:gridCol w="1785950"/>
                <a:gridCol w="2357454"/>
                <a:gridCol w="2143140"/>
                <a:gridCol w="1943056"/>
              </a:tblGrid>
              <a:tr h="556526">
                <a:tc>
                  <a:txBody>
                    <a:bodyPr/>
                    <a:lstStyle/>
                    <a:p>
                      <a:pPr algn="ctr">
                        <a:lnSpc>
                          <a:spcPct val="115000"/>
                        </a:lnSpc>
                        <a:spcAft>
                          <a:spcPts val="0"/>
                        </a:spcAft>
                      </a:pPr>
                      <a:endParaRPr lang="fr-FR" sz="1100" dirty="0">
                        <a:latin typeface="Calibri"/>
                        <a:ea typeface="Calibri"/>
                        <a:cs typeface="Times New Roman"/>
                      </a:endParaRPr>
                    </a:p>
                  </a:txBody>
                  <a:tcPr marL="68580" marR="68580" marT="0" marB="0"/>
                </a:tc>
                <a:tc>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200" dirty="0">
                          <a:latin typeface="Calibri"/>
                          <a:ea typeface="Calibri"/>
                          <a:cs typeface="Times New Roman"/>
                        </a:rPr>
                        <a:t>Angles</a:t>
                      </a:r>
                    </a:p>
                  </a:txBody>
                  <a:tcPr marL="68580" marR="68580" marT="0" marB="0"/>
                </a:tc>
                <a:tc>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200" dirty="0">
                          <a:latin typeface="Calibri"/>
                          <a:ea typeface="Calibri"/>
                          <a:cs typeface="Times New Roman"/>
                        </a:rPr>
                        <a:t>Masses</a:t>
                      </a:r>
                    </a:p>
                  </a:txBody>
                  <a:tcPr marL="68580" marR="68580" marT="0" marB="0"/>
                </a:tc>
                <a:tc>
                  <a:txBody>
                    <a:bodyPr/>
                    <a:lstStyle/>
                    <a:p>
                      <a:pPr algn="ctr">
                        <a:lnSpc>
                          <a:spcPct val="115000"/>
                        </a:lnSpc>
                        <a:spcAft>
                          <a:spcPts val="0"/>
                        </a:spcAft>
                      </a:pPr>
                      <a:endParaRPr lang="fr-FR" sz="1200" dirty="0">
                        <a:latin typeface="Calibri"/>
                        <a:ea typeface="Calibri"/>
                        <a:cs typeface="Times New Roman"/>
                      </a:endParaRPr>
                    </a:p>
                    <a:p>
                      <a:pPr algn="ctr">
                        <a:lnSpc>
                          <a:spcPct val="115000"/>
                        </a:lnSpc>
                        <a:spcAft>
                          <a:spcPts val="0"/>
                        </a:spcAft>
                      </a:pPr>
                      <a:r>
                        <a:rPr lang="fr-FR" sz="1200" dirty="0">
                          <a:latin typeface="Calibri"/>
                          <a:ea typeface="Calibri"/>
                          <a:cs typeface="Times New Roman"/>
                        </a:rPr>
                        <a:t>Temps</a:t>
                      </a:r>
                    </a:p>
                  </a:txBody>
                  <a:tcPr marL="68580" marR="68580" marT="0" marB="0"/>
                </a:tc>
              </a:tr>
              <a:tr h="1139482">
                <a:tc>
                  <a:txBody>
                    <a:bodyPr/>
                    <a:lstStyle/>
                    <a:p>
                      <a:pPr>
                        <a:lnSpc>
                          <a:spcPct val="115000"/>
                        </a:lnSpc>
                        <a:spcAft>
                          <a:spcPts val="0"/>
                        </a:spcAft>
                      </a:pPr>
                      <a:r>
                        <a:rPr lang="fr-FR" sz="1200" dirty="0">
                          <a:latin typeface="Calibri"/>
                          <a:ea typeface="Calibri"/>
                          <a:cs typeface="Times New Roman"/>
                        </a:rPr>
                        <a:t>Comparer de manière directe</a:t>
                      </a:r>
                    </a:p>
                  </a:txBody>
                  <a:tcPr marL="68580" marR="68580" marT="0" marB="0"/>
                </a:tc>
                <a:tc>
                  <a:txBody>
                    <a:bodyPr/>
                    <a:lstStyle/>
                    <a:p>
                      <a:pPr>
                        <a:lnSpc>
                          <a:spcPct val="115000"/>
                        </a:lnSpc>
                        <a:spcAft>
                          <a:spcPts val="0"/>
                        </a:spcAft>
                      </a:pPr>
                      <a:r>
                        <a:rPr lang="fr-FR" sz="1200">
                          <a:latin typeface="Calibri"/>
                          <a:ea typeface="Calibri"/>
                          <a:cs typeface="Times New Roman"/>
                        </a:rPr>
                        <a:t>-par superposition des secteurs angulaires</a:t>
                      </a:r>
                    </a:p>
                  </a:txBody>
                  <a:tcPr marL="68580" marR="68580" marT="0" marB="0"/>
                </a:tc>
                <a:tc>
                  <a:txBody>
                    <a:bodyPr/>
                    <a:lstStyle/>
                    <a:p>
                      <a:pPr>
                        <a:lnSpc>
                          <a:spcPct val="115000"/>
                        </a:lnSpc>
                        <a:spcAft>
                          <a:spcPts val="0"/>
                        </a:spcAft>
                      </a:pPr>
                      <a:r>
                        <a:rPr lang="fr-FR" sz="1200" dirty="0">
                          <a:latin typeface="Calibri"/>
                          <a:ea typeface="Calibri"/>
                          <a:cs typeface="Times New Roman"/>
                        </a:rPr>
                        <a:t>-balance de Roberval</a:t>
                      </a:r>
                    </a:p>
                  </a:txBody>
                  <a:tcPr marL="68580" marR="68580" marT="0" marB="0"/>
                </a:tc>
                <a:tc>
                  <a:txBody>
                    <a:bodyPr/>
                    <a:lstStyle/>
                    <a:p>
                      <a:pPr>
                        <a:lnSpc>
                          <a:spcPct val="115000"/>
                        </a:lnSpc>
                        <a:spcAft>
                          <a:spcPts val="0"/>
                        </a:spcAft>
                      </a:pPr>
                      <a:r>
                        <a:rPr lang="fr-FR" sz="1200" dirty="0">
                          <a:latin typeface="Calibri"/>
                          <a:ea typeface="Calibri"/>
                          <a:cs typeface="Times New Roman"/>
                        </a:rPr>
                        <a:t>-Dans le cas où deux événements ont débuté en même temps, dire lequel a duré le plus longtemps</a:t>
                      </a:r>
                    </a:p>
                  </a:txBody>
                  <a:tcPr marL="68580" marR="68580" marT="0" marB="0"/>
                </a:tc>
              </a:tr>
              <a:tr h="678271">
                <a:tc>
                  <a:txBody>
                    <a:bodyPr/>
                    <a:lstStyle/>
                    <a:p>
                      <a:pPr>
                        <a:lnSpc>
                          <a:spcPct val="115000"/>
                        </a:lnSpc>
                        <a:spcAft>
                          <a:spcPts val="0"/>
                        </a:spcAft>
                      </a:pPr>
                      <a:r>
                        <a:rPr lang="fr-FR" sz="1200">
                          <a:latin typeface="Calibri"/>
                          <a:ea typeface="Calibri"/>
                          <a:cs typeface="Times New Roman"/>
                        </a:rPr>
                        <a:t>Comparer de manière indirecte</a:t>
                      </a:r>
                    </a:p>
                  </a:txBody>
                  <a:tcPr marL="68580" marR="68580" marT="0" marB="0"/>
                </a:tc>
                <a:tc>
                  <a:txBody>
                    <a:bodyPr/>
                    <a:lstStyle/>
                    <a:p>
                      <a:pPr>
                        <a:lnSpc>
                          <a:spcPct val="115000"/>
                        </a:lnSpc>
                        <a:spcAft>
                          <a:spcPts val="0"/>
                        </a:spcAft>
                      </a:pPr>
                      <a:r>
                        <a:rPr lang="fr-FR" sz="1200">
                          <a:latin typeface="Calibri"/>
                          <a:ea typeface="Calibri"/>
                          <a:cs typeface="Times New Roman"/>
                        </a:rPr>
                        <a:t>-Utilisation du papier calque.</a:t>
                      </a:r>
                    </a:p>
                    <a:p>
                      <a:pPr>
                        <a:lnSpc>
                          <a:spcPct val="115000"/>
                        </a:lnSpc>
                        <a:spcAft>
                          <a:spcPts val="0"/>
                        </a:spcAft>
                      </a:pPr>
                      <a:r>
                        <a:rPr lang="fr-FR" sz="1200">
                          <a:latin typeface="Calibri"/>
                          <a:ea typeface="Calibri"/>
                          <a:cs typeface="Times New Roman"/>
                        </a:rPr>
                        <a:t>-Utilisation d’un gabarit</a:t>
                      </a:r>
                    </a:p>
                    <a:p>
                      <a:pPr>
                        <a:lnSpc>
                          <a:spcPct val="115000"/>
                        </a:lnSpc>
                        <a:spcAft>
                          <a:spcPts val="0"/>
                        </a:spcAft>
                      </a:pPr>
                      <a:r>
                        <a:rPr lang="fr-FR" sz="1200">
                          <a:latin typeface="Calibri"/>
                          <a:ea typeface="Calibri"/>
                          <a:cs typeface="Times New Roman"/>
                        </a:rPr>
                        <a:t>-Utilisation d’un faux-compas</a:t>
                      </a:r>
                    </a:p>
                  </a:txBody>
                  <a:tcPr marL="68580" marR="68580" marT="0" marB="0"/>
                </a:tc>
                <a:tc>
                  <a:txBody>
                    <a:bodyPr/>
                    <a:lstStyle/>
                    <a:p>
                      <a:pPr>
                        <a:lnSpc>
                          <a:spcPct val="115000"/>
                        </a:lnSpc>
                        <a:spcAft>
                          <a:spcPts val="0"/>
                        </a:spcAft>
                      </a:pPr>
                      <a:r>
                        <a:rPr lang="fr-FR" sz="1200">
                          <a:latin typeface="Calibri"/>
                          <a:ea typeface="Calibri"/>
                          <a:cs typeface="Times New Roman"/>
                        </a:rPr>
                        <a:t>-raisonner par transitivité </a:t>
                      </a:r>
                    </a:p>
                  </a:txBody>
                  <a:tcPr marL="68580" marR="68580" marT="0" marB="0"/>
                </a:tc>
                <a:tc>
                  <a:txBody>
                    <a:bodyPr/>
                    <a:lstStyle/>
                    <a:p>
                      <a:pPr>
                        <a:lnSpc>
                          <a:spcPct val="115000"/>
                        </a:lnSpc>
                        <a:spcAft>
                          <a:spcPts val="0"/>
                        </a:spcAft>
                      </a:pPr>
                      <a:r>
                        <a:rPr lang="fr-FR" sz="1200">
                          <a:latin typeface="Calibri"/>
                          <a:ea typeface="Calibri"/>
                          <a:cs typeface="Times New Roman"/>
                        </a:rPr>
                        <a:t>-raisonner par transitivité</a:t>
                      </a:r>
                    </a:p>
                  </a:txBody>
                  <a:tcPr marL="68580" marR="68580" marT="0" marB="0"/>
                </a:tc>
              </a:tr>
              <a:tr h="1600694">
                <a:tc>
                  <a:txBody>
                    <a:bodyPr/>
                    <a:lstStyle/>
                    <a:p>
                      <a:pPr>
                        <a:lnSpc>
                          <a:spcPct val="115000"/>
                        </a:lnSpc>
                        <a:spcAft>
                          <a:spcPts val="0"/>
                        </a:spcAft>
                      </a:pPr>
                      <a:r>
                        <a:rPr lang="fr-FR" sz="1200">
                          <a:latin typeface="Calibri"/>
                          <a:ea typeface="Calibri"/>
                          <a:cs typeface="Times New Roman"/>
                        </a:rPr>
                        <a:t>Mesurer avec des unités appropriées</a:t>
                      </a:r>
                    </a:p>
                  </a:txBody>
                  <a:tcPr marL="68580" marR="68580" marT="0" marB="0"/>
                </a:tc>
                <a:tc>
                  <a:txBody>
                    <a:bodyPr/>
                    <a:lstStyle/>
                    <a:p>
                      <a:pPr>
                        <a:lnSpc>
                          <a:spcPct val="115000"/>
                        </a:lnSpc>
                        <a:spcAft>
                          <a:spcPts val="0"/>
                        </a:spcAft>
                      </a:pPr>
                      <a:r>
                        <a:rPr lang="fr-FR" sz="1200" dirty="0">
                          <a:latin typeface="Calibri"/>
                          <a:ea typeface="Calibri"/>
                          <a:cs typeface="Times New Roman"/>
                        </a:rPr>
                        <a:t>-Utilisation d’un étalon (gabarit d’angle pris comme unité)</a:t>
                      </a:r>
                    </a:p>
                    <a:p>
                      <a:pPr>
                        <a:lnSpc>
                          <a:spcPct val="115000"/>
                        </a:lnSpc>
                        <a:spcAft>
                          <a:spcPts val="0"/>
                        </a:spcAft>
                      </a:pPr>
                      <a:r>
                        <a:rPr lang="fr-FR" sz="1200" b="1" dirty="0">
                          <a:latin typeface="Calibri"/>
                          <a:ea typeface="Calibri"/>
                          <a:cs typeface="Times New Roman"/>
                        </a:rPr>
                        <a:t>-L’utilisation du rapporteur relève du collège</a:t>
                      </a:r>
                      <a:endParaRPr lang="fr-FR" sz="1200" dirty="0">
                        <a:latin typeface="Calibri"/>
                        <a:ea typeface="Calibri"/>
                        <a:cs typeface="Times New Roman"/>
                      </a:endParaRPr>
                    </a:p>
                  </a:txBody>
                  <a:tcPr marL="68580" marR="68580" marT="0" marB="0"/>
                </a:tc>
                <a:tc>
                  <a:txBody>
                    <a:bodyPr/>
                    <a:lstStyle/>
                    <a:p>
                      <a:pPr>
                        <a:lnSpc>
                          <a:spcPct val="115000"/>
                        </a:lnSpc>
                        <a:spcAft>
                          <a:spcPts val="0"/>
                        </a:spcAft>
                      </a:pPr>
                      <a:r>
                        <a:rPr lang="fr-FR" sz="1200" dirty="0">
                          <a:latin typeface="Calibri"/>
                          <a:ea typeface="Calibri"/>
                          <a:cs typeface="Times New Roman"/>
                        </a:rPr>
                        <a:t>-balance de Roberval avec des masses marquées</a:t>
                      </a:r>
                    </a:p>
                    <a:p>
                      <a:pPr>
                        <a:lnSpc>
                          <a:spcPct val="115000"/>
                        </a:lnSpc>
                        <a:spcAft>
                          <a:spcPts val="0"/>
                        </a:spcAft>
                      </a:pPr>
                      <a:r>
                        <a:rPr lang="fr-FR" sz="1200" dirty="0">
                          <a:latin typeface="Calibri"/>
                          <a:ea typeface="Calibri"/>
                          <a:cs typeface="Times New Roman"/>
                        </a:rPr>
                        <a:t>-Utiliser une balance à lecture directe </a:t>
                      </a:r>
                    </a:p>
                    <a:p>
                      <a:pPr>
                        <a:lnSpc>
                          <a:spcPct val="115000"/>
                        </a:lnSpc>
                        <a:spcAft>
                          <a:spcPts val="0"/>
                        </a:spcAft>
                      </a:pPr>
                      <a:r>
                        <a:rPr lang="fr-FR" sz="1200" dirty="0">
                          <a:latin typeface="Calibri"/>
                          <a:ea typeface="Calibri"/>
                          <a:cs typeface="Times New Roman"/>
                        </a:rPr>
                        <a:t>-Connaître les ordres de grandeur</a:t>
                      </a:r>
                    </a:p>
                  </a:txBody>
                  <a:tcPr marL="68580" marR="68580" marT="0" marB="0"/>
                </a:tc>
                <a:tc>
                  <a:txBody>
                    <a:bodyPr/>
                    <a:lstStyle/>
                    <a:p>
                      <a:pPr>
                        <a:lnSpc>
                          <a:spcPct val="115000"/>
                        </a:lnSpc>
                        <a:spcAft>
                          <a:spcPts val="0"/>
                        </a:spcAft>
                      </a:pPr>
                      <a:r>
                        <a:rPr lang="fr-FR" sz="1200">
                          <a:latin typeface="Calibri"/>
                          <a:ea typeface="Calibri"/>
                          <a:cs typeface="Times New Roman"/>
                        </a:rPr>
                        <a:t>-Utilisation d’un instrument (horloge, réveil, montre, chronomètre)</a:t>
                      </a:r>
                    </a:p>
                    <a:p>
                      <a:pPr>
                        <a:lnSpc>
                          <a:spcPct val="115000"/>
                        </a:lnSpc>
                        <a:spcAft>
                          <a:spcPts val="0"/>
                        </a:spcAft>
                      </a:pPr>
                      <a:r>
                        <a:rPr lang="fr-FR" sz="1200">
                          <a:latin typeface="Calibri"/>
                          <a:ea typeface="Calibri"/>
                          <a:cs typeface="Times New Roman"/>
                        </a:rPr>
                        <a:t>-Lire l’heure</a:t>
                      </a:r>
                    </a:p>
                    <a:p>
                      <a:pPr>
                        <a:lnSpc>
                          <a:spcPct val="115000"/>
                        </a:lnSpc>
                        <a:spcAft>
                          <a:spcPts val="0"/>
                        </a:spcAft>
                      </a:pPr>
                      <a:r>
                        <a:rPr lang="fr-FR" sz="1200">
                          <a:latin typeface="Calibri"/>
                          <a:ea typeface="Calibri"/>
                          <a:cs typeface="Times New Roman"/>
                        </a:rPr>
                        <a:t>-Connaître les ordres de grandeurs</a:t>
                      </a:r>
                    </a:p>
                  </a:txBody>
                  <a:tcPr marL="68580" marR="68580" marT="0" marB="0"/>
                </a:tc>
              </a:tr>
              <a:tr h="1370088">
                <a:tc>
                  <a:txBody>
                    <a:bodyPr/>
                    <a:lstStyle/>
                    <a:p>
                      <a:pPr>
                        <a:lnSpc>
                          <a:spcPct val="115000"/>
                        </a:lnSpc>
                        <a:spcAft>
                          <a:spcPts val="0"/>
                        </a:spcAft>
                      </a:pPr>
                      <a:r>
                        <a:rPr lang="fr-FR" sz="1200" dirty="0">
                          <a:latin typeface="Calibri"/>
                          <a:ea typeface="Calibri"/>
                          <a:cs typeface="Times New Roman"/>
                        </a:rPr>
                        <a:t>Connaître les relations entre les unités usuelles</a:t>
                      </a:r>
                    </a:p>
                  </a:txBody>
                  <a:tcPr marL="68580" marR="68580" marT="0" marB="0"/>
                </a:tc>
                <a:tc>
                  <a:txBody>
                    <a:bodyPr/>
                    <a:lstStyle/>
                    <a:p>
                      <a:pPr>
                        <a:lnSpc>
                          <a:spcPct val="115000"/>
                        </a:lnSpc>
                        <a:spcAft>
                          <a:spcPts val="0"/>
                        </a:spcAft>
                      </a:pPr>
                      <a:endParaRPr lang="fr-FR" sz="1200">
                        <a:latin typeface="Calibri"/>
                        <a:ea typeface="Calibri"/>
                        <a:cs typeface="Times New Roman"/>
                      </a:endParaRPr>
                    </a:p>
                  </a:txBody>
                  <a:tcPr marL="68580" marR="68580" marT="0" marB="0"/>
                </a:tc>
                <a:tc>
                  <a:txBody>
                    <a:bodyPr/>
                    <a:lstStyle/>
                    <a:p>
                      <a:pPr>
                        <a:lnSpc>
                          <a:spcPct val="115000"/>
                        </a:lnSpc>
                        <a:spcAft>
                          <a:spcPts val="0"/>
                        </a:spcAft>
                      </a:pPr>
                      <a:r>
                        <a:rPr lang="fr-FR" sz="1200">
                          <a:latin typeface="Calibri"/>
                          <a:ea typeface="Calibri"/>
                          <a:cs typeface="Times New Roman"/>
                        </a:rPr>
                        <a:t>-Connaître les équivalences entre les unités les plus courantes (kg / g ; t / kg )</a:t>
                      </a:r>
                    </a:p>
                    <a:p>
                      <a:pPr>
                        <a:lnSpc>
                          <a:spcPct val="115000"/>
                        </a:lnSpc>
                        <a:spcAft>
                          <a:spcPts val="0"/>
                        </a:spcAft>
                      </a:pPr>
                      <a:r>
                        <a:rPr lang="fr-FR" sz="1200">
                          <a:latin typeface="Calibri"/>
                          <a:ea typeface="Calibri"/>
                          <a:cs typeface="Times New Roman"/>
                        </a:rPr>
                        <a:t>-Connaître les unités légales du système métrique</a:t>
                      </a:r>
                    </a:p>
                  </a:txBody>
                  <a:tcPr marL="68580" marR="68580" marT="0" marB="0"/>
                </a:tc>
                <a:tc>
                  <a:txBody>
                    <a:bodyPr/>
                    <a:lstStyle/>
                    <a:p>
                      <a:pPr>
                        <a:lnSpc>
                          <a:spcPct val="115000"/>
                        </a:lnSpc>
                        <a:spcAft>
                          <a:spcPts val="0"/>
                        </a:spcAft>
                      </a:pPr>
                      <a:r>
                        <a:rPr lang="fr-FR" sz="1200">
                          <a:latin typeface="Calibri"/>
                          <a:ea typeface="Calibri"/>
                          <a:cs typeface="Times New Roman"/>
                        </a:rPr>
                        <a:t>-Connaître les noms des jours, des mois.</a:t>
                      </a:r>
                    </a:p>
                    <a:p>
                      <a:pPr>
                        <a:lnSpc>
                          <a:spcPct val="115000"/>
                        </a:lnSpc>
                        <a:spcAft>
                          <a:spcPts val="0"/>
                        </a:spcAft>
                      </a:pPr>
                      <a:r>
                        <a:rPr lang="fr-FR" sz="1200">
                          <a:latin typeface="Calibri"/>
                          <a:ea typeface="Calibri"/>
                          <a:cs typeface="Times New Roman"/>
                        </a:rPr>
                        <a:t>-Connaître les équivalences entre les unités  (j / h , h / min , min / s ) </a:t>
                      </a:r>
                    </a:p>
                  </a:txBody>
                  <a:tcPr marL="68580" marR="68580" marT="0" marB="0"/>
                </a:tc>
              </a:tr>
              <a:tr h="1370088">
                <a:tc>
                  <a:txBody>
                    <a:bodyPr/>
                    <a:lstStyle/>
                    <a:p>
                      <a:pPr>
                        <a:lnSpc>
                          <a:spcPct val="115000"/>
                        </a:lnSpc>
                        <a:spcAft>
                          <a:spcPts val="0"/>
                        </a:spcAft>
                      </a:pPr>
                      <a:r>
                        <a:rPr lang="fr-FR" sz="1200" dirty="0">
                          <a:latin typeface="Calibri"/>
                          <a:ea typeface="Calibri"/>
                          <a:cs typeface="Times New Roman"/>
                        </a:rPr>
                        <a:t>Utiliser le calcul</a:t>
                      </a:r>
                    </a:p>
                  </a:txBody>
                  <a:tcPr marL="68580" marR="68580" marT="0" marB="0"/>
                </a:tc>
                <a:tc>
                  <a:txBody>
                    <a:bodyPr/>
                    <a:lstStyle/>
                    <a:p>
                      <a:pPr>
                        <a:lnSpc>
                          <a:spcPct val="115000"/>
                        </a:lnSpc>
                        <a:spcAft>
                          <a:spcPts val="0"/>
                        </a:spcAft>
                      </a:pPr>
                      <a:endParaRPr lang="fr-FR" sz="1200">
                        <a:latin typeface="Calibri"/>
                        <a:ea typeface="Calibri"/>
                        <a:cs typeface="Times New Roman"/>
                      </a:endParaRPr>
                    </a:p>
                  </a:txBody>
                  <a:tcPr marL="68580" marR="68580" marT="0" marB="0"/>
                </a:tc>
                <a:tc>
                  <a:txBody>
                    <a:bodyPr/>
                    <a:lstStyle/>
                    <a:p>
                      <a:pPr>
                        <a:lnSpc>
                          <a:spcPct val="115000"/>
                        </a:lnSpc>
                        <a:spcAft>
                          <a:spcPts val="0"/>
                        </a:spcAft>
                      </a:pPr>
                      <a:r>
                        <a:rPr lang="fr-FR" sz="1200">
                          <a:latin typeface="Calibri"/>
                          <a:ea typeface="Calibri"/>
                          <a:cs typeface="Times New Roman"/>
                        </a:rPr>
                        <a:t>-Utilisation à bon escient de l’une ou l’autre des 4 opérations pour calculer la masse d’un objet</a:t>
                      </a:r>
                    </a:p>
                    <a:p>
                      <a:pPr>
                        <a:lnSpc>
                          <a:spcPct val="115000"/>
                        </a:lnSpc>
                        <a:spcAft>
                          <a:spcPts val="0"/>
                        </a:spcAft>
                      </a:pPr>
                      <a:r>
                        <a:rPr lang="fr-FR" sz="1200">
                          <a:latin typeface="Calibri"/>
                          <a:ea typeface="Calibri"/>
                          <a:cs typeface="Times New Roman"/>
                        </a:rPr>
                        <a:t>-En particulier, masse d’un contenu par différence </a:t>
                      </a:r>
                    </a:p>
                  </a:txBody>
                  <a:tcPr marL="68580" marR="68580" marT="0" marB="0"/>
                </a:tc>
                <a:tc>
                  <a:txBody>
                    <a:bodyPr/>
                    <a:lstStyle/>
                    <a:p>
                      <a:pPr>
                        <a:lnSpc>
                          <a:spcPct val="115000"/>
                        </a:lnSpc>
                        <a:spcAft>
                          <a:spcPts val="0"/>
                        </a:spcAft>
                      </a:pPr>
                      <a:r>
                        <a:rPr lang="fr-FR" sz="1200" dirty="0">
                          <a:latin typeface="Calibri"/>
                          <a:ea typeface="Calibri"/>
                          <a:cs typeface="Times New Roman"/>
                        </a:rPr>
                        <a:t>-Calcul d’une durée par différence</a:t>
                      </a:r>
                    </a:p>
                  </a:txBody>
                  <a:tcPr marL="68580" marR="68580" marT="0" marB="0"/>
                </a:tc>
              </a:tr>
            </a:tbl>
          </a:graphicData>
        </a:graphic>
      </p:graphicFrame>
    </p:spTree>
    <p:custDataLst>
      <p:tags r:id="rId1"/>
    </p:custDataLst>
  </p:cSld>
  <p:clrMapOvr>
    <a:masterClrMapping/>
  </p:clrMapOvr>
  <p:transition advTm="537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75"/>
            <a:ext cx="8229600" cy="5411788"/>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None/>
              <a:defRPr/>
            </a:pPr>
            <a:r>
              <a:rPr lang="fr-FR" sz="3200" dirty="0" smtClean="0"/>
              <a:t>   Comme dans tous les domaines mathématiques, </a:t>
            </a:r>
            <a:r>
              <a:rPr lang="fr-FR" sz="3200" b="1" dirty="0" smtClean="0"/>
              <a:t>les problèmes doivent occuper  une place importante</a:t>
            </a:r>
            <a:r>
              <a:rPr lang="fr-FR" sz="3200" dirty="0" smtClean="0"/>
              <a:t>, autant des problèmes pratiques comme par exemple celui qui consiste à trouver la masse de sable contenu dans un bocal sans le vider, que des problèmes permettant de réinvestir les opérations classiques comme la recherche de la masse d’une dragée sachant que 10 dragées pèsent 20 g.</a:t>
            </a:r>
          </a:p>
          <a:p>
            <a:pPr marL="274320" indent="-274320" eaLnBrk="1" fontAlgn="auto" hangingPunct="1">
              <a:spcAft>
                <a:spcPts val="0"/>
              </a:spcAft>
              <a:buClr>
                <a:schemeClr val="accent3"/>
              </a:buClr>
              <a:buFont typeface="Wingdings 2"/>
              <a:buChar char=""/>
              <a:defRPr/>
            </a:pPr>
            <a:endParaRPr lang="fr-FR" dirty="0"/>
          </a:p>
        </p:txBody>
      </p:sp>
    </p:spTree>
    <p:custDataLst>
      <p:tags r:id="rId1"/>
    </p:custDataLst>
  </p:cSld>
  <p:clrMapOvr>
    <a:masterClrMapping/>
  </p:clrMapOvr>
  <p:transition advTm="18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43063"/>
            <a:ext cx="8229600" cy="4857750"/>
          </a:xfrm>
        </p:spPr>
        <p:txBody>
          <a:bodyPr/>
          <a:lstStyle/>
          <a:p>
            <a:pPr eaLnBrk="1" hangingPunct="1"/>
            <a:r>
              <a:rPr lang="fr-FR" smtClean="0"/>
              <a:t>Les programmes insistent </a:t>
            </a:r>
            <a:r>
              <a:rPr lang="fr-FR" b="1" smtClean="0"/>
              <a:t>sur la nécessité de pratiquer des activités de comparaison de grandeurs, de rangement, de classement, d’estimation avant de faire intervenir des mesures.</a:t>
            </a:r>
            <a:endParaRPr lang="fr-FR" smtClean="0"/>
          </a:p>
          <a:p>
            <a:pPr eaLnBrk="1" hangingPunct="1"/>
            <a:r>
              <a:rPr lang="fr-FR" b="1" smtClean="0"/>
              <a:t>Mesurer une grandeur suppose la maîtrise pratique d’un instrument  et la connaissance des moyens pour exprimer cette mesure.  </a:t>
            </a:r>
            <a:r>
              <a:rPr lang="fr-FR" smtClean="0"/>
              <a:t>Cela doit conduire les élèves au choix de l’instrument le plus pertinent et des unités appropriées, à la notion de mesure approchée, aux sources d’imprécision. </a:t>
            </a:r>
          </a:p>
        </p:txBody>
      </p:sp>
      <p:sp>
        <p:nvSpPr>
          <p:cNvPr id="4" name="Rectangle 3"/>
          <p:cNvSpPr>
            <a:spLocks noChangeArrowheads="1"/>
          </p:cNvSpPr>
          <p:nvPr/>
        </p:nvSpPr>
        <p:spPr bwMode="auto">
          <a:xfrm>
            <a:off x="500063" y="857250"/>
            <a:ext cx="8143875" cy="1077913"/>
          </a:xfrm>
          <a:prstGeom prst="rect">
            <a:avLst/>
          </a:prstGeom>
          <a:noFill/>
          <a:ln w="9525">
            <a:noFill/>
            <a:miter lim="800000"/>
            <a:headEnd/>
            <a:tailEnd/>
          </a:ln>
        </p:spPr>
        <p:txBody>
          <a:bodyPr>
            <a:spAutoFit/>
          </a:bodyPr>
          <a:lstStyle/>
          <a:p>
            <a:r>
              <a:rPr lang="fr-FR" sz="3200" b="1" u="sng">
                <a:latin typeface="Calibri" pitchFamily="34" charset="0"/>
              </a:rPr>
              <a:t>4/ Remarques sur ces compétences :</a:t>
            </a:r>
            <a:r>
              <a:rPr lang="fr-FR" sz="3200">
                <a:latin typeface="Calibri" pitchFamily="34" charset="0"/>
              </a:rPr>
              <a:t/>
            </a:r>
            <a:br>
              <a:rPr lang="fr-FR" sz="3200">
                <a:latin typeface="Calibri" pitchFamily="34" charset="0"/>
              </a:rPr>
            </a:br>
            <a:endParaRPr lang="fr-FR" sz="3200">
              <a:latin typeface="Calibri" pitchFamily="34" charset="0"/>
            </a:endParaRPr>
          </a:p>
        </p:txBody>
      </p:sp>
    </p:spTree>
    <p:custDataLst>
      <p:tags r:id="rId1"/>
    </p:custDataLst>
  </p:cSld>
  <p:clrMapOvr>
    <a:masterClrMapping/>
  </p:clrMapOvr>
  <p:transition advTm="250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5483225"/>
          </a:xfrm>
        </p:spPr>
        <p:txBody>
          <a:bodyPr/>
          <a:lstStyle/>
          <a:p>
            <a:pPr eaLnBrk="1" hangingPunct="1"/>
            <a:endParaRPr lang="fr-FR" b="1" smtClean="0"/>
          </a:p>
          <a:p>
            <a:pPr eaLnBrk="1" hangingPunct="1"/>
            <a:endParaRPr lang="fr-FR" b="1" smtClean="0"/>
          </a:p>
          <a:p>
            <a:pPr eaLnBrk="1" hangingPunct="1"/>
            <a:r>
              <a:rPr lang="fr-FR" b="1" smtClean="0"/>
              <a:t>Le travail sur les grandeurs doit être pratique</a:t>
            </a:r>
            <a:r>
              <a:rPr lang="fr-FR" smtClean="0"/>
              <a:t>, en liaison avec </a:t>
            </a:r>
            <a:r>
              <a:rPr lang="fr-FR" b="1" smtClean="0"/>
              <a:t>les autres champs disciplinaires</a:t>
            </a:r>
            <a:r>
              <a:rPr lang="fr-FR" smtClean="0"/>
              <a:t> du programme de l’école élémentaire (sciences et technologie, histoire-géographie …)</a:t>
            </a:r>
          </a:p>
          <a:p>
            <a:pPr eaLnBrk="1" hangingPunct="1"/>
            <a:endParaRPr lang="fr-FR" smtClean="0"/>
          </a:p>
          <a:p>
            <a:pPr eaLnBrk="1" hangingPunct="1"/>
            <a:r>
              <a:rPr lang="fr-FR" b="1" u="sng" smtClean="0"/>
              <a:t>Aucune virtuosité technique n’est exigible pour les conversions</a:t>
            </a:r>
            <a:r>
              <a:rPr lang="fr-FR" smtClean="0"/>
              <a:t> : celles-ci doivent porter sur les unités les plus usuelles et pouvoir être obtenues sans le recours systématique au tableau de conversion.</a:t>
            </a:r>
          </a:p>
        </p:txBody>
      </p:sp>
    </p:spTree>
    <p:custDataLst>
      <p:tags r:id="rId1"/>
    </p:custDataLst>
  </p:cSld>
  <p:clrMapOvr>
    <a:masterClrMapping/>
  </p:clrMapOvr>
  <p:transition advTm="192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8229600" cy="1500188"/>
          </a:xfrm>
        </p:spPr>
        <p:txBody>
          <a:bodyPr>
            <a:normAutofit fontScale="90000"/>
          </a:bodyPr>
          <a:lstStyle/>
          <a:p>
            <a:pPr eaLnBrk="1" fontAlgn="auto" hangingPunct="1">
              <a:spcAft>
                <a:spcPts val="0"/>
              </a:spcAft>
              <a:defRPr/>
            </a:pPr>
            <a:r>
              <a:rPr lang="fr-FR" b="1" u="sng" dirty="0" smtClean="0"/>
              <a:t/>
            </a:r>
            <a:br>
              <a:rPr lang="fr-FR" b="1" u="sng" dirty="0" smtClean="0"/>
            </a:br>
            <a:r>
              <a:rPr lang="fr-FR" b="1" u="sng" dirty="0"/>
              <a:t/>
            </a:r>
            <a:br>
              <a:rPr lang="fr-FR" b="1" u="sng" dirty="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r>
            <a:br>
              <a:rPr lang="fr-FR" b="1" u="sng" dirty="0" smtClean="0"/>
            </a:br>
            <a:r>
              <a:rPr lang="fr-FR" b="1" u="sng" dirty="0" smtClean="0"/>
              <a:t> </a:t>
            </a:r>
            <a:r>
              <a:rPr lang="fr-FR" sz="3600" b="1" u="sng" dirty="0" smtClean="0"/>
              <a:t>5/ </a:t>
            </a:r>
            <a:r>
              <a:rPr lang="fr-FR" sz="3600" b="1" u="sng" dirty="0"/>
              <a:t>Progression générale non détaillée à adapter pour chacune des grandeurs </a:t>
            </a:r>
            <a:r>
              <a:rPr lang="fr-FR" sz="3600" b="1" u="sng" dirty="0" smtClean="0"/>
              <a:t>:</a:t>
            </a:r>
            <a:endParaRPr lang="fr-FR" dirty="0"/>
          </a:p>
        </p:txBody>
      </p:sp>
      <p:sp>
        <p:nvSpPr>
          <p:cNvPr id="3" name="Espace réservé du contenu 2"/>
          <p:cNvSpPr>
            <a:spLocks noGrp="1"/>
          </p:cNvSpPr>
          <p:nvPr>
            <p:ph idx="1"/>
          </p:nvPr>
        </p:nvSpPr>
        <p:spPr>
          <a:xfrm>
            <a:off x="357188" y="2500313"/>
            <a:ext cx="8229600" cy="3786187"/>
          </a:xfrm>
        </p:spPr>
        <p:txBody>
          <a:bodyPr/>
          <a:lstStyle/>
          <a:p>
            <a:pPr eaLnBrk="1" hangingPunct="1"/>
            <a:r>
              <a:rPr lang="fr-FR" b="1" smtClean="0"/>
              <a:t>1</a:t>
            </a:r>
            <a:r>
              <a:rPr lang="fr-FR" b="1" baseline="30000" smtClean="0"/>
              <a:t>ère</a:t>
            </a:r>
            <a:r>
              <a:rPr lang="fr-FR" b="1" smtClean="0"/>
              <a:t>  étape : comparaisons (directes ou indirectes) permettant de « faire apparaître » la nouvelle grandeur que l’on veut étudier.</a:t>
            </a:r>
            <a:endParaRPr lang="fr-FR" smtClean="0"/>
          </a:p>
          <a:p>
            <a:pPr eaLnBrk="1" hangingPunct="1">
              <a:buFont typeface="Wingdings 2" pitchFamily="18" charset="2"/>
              <a:buNone/>
            </a:pPr>
            <a:endParaRPr lang="fr-FR" smtClean="0"/>
          </a:p>
          <a:p>
            <a:pPr eaLnBrk="1" hangingPunct="1">
              <a:buFont typeface="Wingdings 2" pitchFamily="18" charset="2"/>
              <a:buNone/>
            </a:pPr>
            <a:r>
              <a:rPr lang="fr-FR" smtClean="0"/>
              <a:t>    Prenons l’exemple de la masse.</a:t>
            </a:r>
          </a:p>
          <a:p>
            <a:pPr eaLnBrk="1" hangingPunct="1"/>
            <a:endParaRPr lang="fr-FR" smtClean="0"/>
          </a:p>
        </p:txBody>
      </p:sp>
    </p:spTree>
    <p:custDataLst>
      <p:tags r:id="rId1"/>
    </p:custDataLst>
  </p:cSld>
  <p:clrMapOvr>
    <a:masterClrMapping/>
  </p:clrMapOvr>
  <p:transition advTm="150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3.5|4.5"/>
</p:tagLst>
</file>

<file path=ppt/tags/tag10.xml><?xml version="1.0" encoding="utf-8"?>
<p:tagLst xmlns:a="http://schemas.openxmlformats.org/drawingml/2006/main" xmlns:r="http://schemas.openxmlformats.org/officeDocument/2006/relationships" xmlns:p="http://schemas.openxmlformats.org/presentationml/2006/main">
  <p:tag name="TIMING" val="|1.1|5.7|2.3|2.6|3.2|1.7|2.7|5.7"/>
</p:tagLst>
</file>

<file path=ppt/tags/tag11.xml><?xml version="1.0" encoding="utf-8"?>
<p:tagLst xmlns:a="http://schemas.openxmlformats.org/drawingml/2006/main" xmlns:r="http://schemas.openxmlformats.org/officeDocument/2006/relationships" xmlns:p="http://schemas.openxmlformats.org/presentationml/2006/main">
  <p:tag name="TIMING" val="|3.1|1.5"/>
</p:tagLst>
</file>

<file path=ppt/tags/tag12.xml><?xml version="1.0" encoding="utf-8"?>
<p:tagLst xmlns:a="http://schemas.openxmlformats.org/drawingml/2006/main" xmlns:r="http://schemas.openxmlformats.org/officeDocument/2006/relationships" xmlns:p="http://schemas.openxmlformats.org/presentationml/2006/main">
  <p:tag name="TIMING" val="|1.8|8"/>
</p:tagLst>
</file>

<file path=ppt/tags/tag13.xml><?xml version="1.0" encoding="utf-8"?>
<p:tagLst xmlns:a="http://schemas.openxmlformats.org/drawingml/2006/main" xmlns:r="http://schemas.openxmlformats.org/officeDocument/2006/relationships" xmlns:p="http://schemas.openxmlformats.org/presentationml/2006/main">
  <p:tag name="TIMING" val="|0.9|3.5|6.2"/>
</p:tagLst>
</file>

<file path=ppt/tags/tag14.xml><?xml version="1.0" encoding="utf-8"?>
<p:tagLst xmlns:a="http://schemas.openxmlformats.org/drawingml/2006/main" xmlns:r="http://schemas.openxmlformats.org/officeDocument/2006/relationships" xmlns:p="http://schemas.openxmlformats.org/presentationml/2006/main">
  <p:tag name="TIMING" val="|1.6"/>
</p:tagLst>
</file>

<file path=ppt/tags/tag15.xml><?xml version="1.0" encoding="utf-8"?>
<p:tagLst xmlns:a="http://schemas.openxmlformats.org/drawingml/2006/main" xmlns:r="http://schemas.openxmlformats.org/officeDocument/2006/relationships" xmlns:p="http://schemas.openxmlformats.org/presentationml/2006/main">
  <p:tag name="TIMING" val="|1.3|4.7"/>
</p:tagLst>
</file>

<file path=ppt/tags/tag16.xml><?xml version="1.0" encoding="utf-8"?>
<p:tagLst xmlns:a="http://schemas.openxmlformats.org/drawingml/2006/main" xmlns:r="http://schemas.openxmlformats.org/officeDocument/2006/relationships" xmlns:p="http://schemas.openxmlformats.org/presentationml/2006/main">
  <p:tag name="TIMING" val="|1|4.8"/>
</p:tagLst>
</file>

<file path=ppt/tags/tag17.xml><?xml version="1.0" encoding="utf-8"?>
<p:tagLst xmlns:a="http://schemas.openxmlformats.org/drawingml/2006/main" xmlns:r="http://schemas.openxmlformats.org/officeDocument/2006/relationships" xmlns:p="http://schemas.openxmlformats.org/presentationml/2006/main">
  <p:tag name="TIMING" val="|1.1"/>
</p:tagLst>
</file>

<file path=ppt/tags/tag18.xml><?xml version="1.0" encoding="utf-8"?>
<p:tagLst xmlns:a="http://schemas.openxmlformats.org/drawingml/2006/main" xmlns:r="http://schemas.openxmlformats.org/officeDocument/2006/relationships" xmlns:p="http://schemas.openxmlformats.org/presentationml/2006/main">
  <p:tag name="TIMING" val="|3.8|10"/>
</p:tagLst>
</file>

<file path=ppt/tags/tag19.xml><?xml version="1.0" encoding="utf-8"?>
<p:tagLst xmlns:a="http://schemas.openxmlformats.org/drawingml/2006/main" xmlns:r="http://schemas.openxmlformats.org/officeDocument/2006/relationships" xmlns:p="http://schemas.openxmlformats.org/presentationml/2006/main">
  <p:tag name="TIMING" val="|1.4|4.5|4.3|3.2|6.3"/>
</p:tagLst>
</file>

<file path=ppt/tags/tag2.xml><?xml version="1.0" encoding="utf-8"?>
<p:tagLst xmlns:a="http://schemas.openxmlformats.org/drawingml/2006/main" xmlns:r="http://schemas.openxmlformats.org/officeDocument/2006/relationships" xmlns:p="http://schemas.openxmlformats.org/presentationml/2006/main">
  <p:tag name="TIMING" val="|1.8|4.2|9.4"/>
</p:tagLst>
</file>

<file path=ppt/tags/tag20.xml><?xml version="1.0" encoding="utf-8"?>
<p:tagLst xmlns:a="http://schemas.openxmlformats.org/drawingml/2006/main" xmlns:r="http://schemas.openxmlformats.org/officeDocument/2006/relationships" xmlns:p="http://schemas.openxmlformats.org/presentationml/2006/main">
  <p:tag name="TIMING" val="|0.8|2|5.9|5.1"/>
</p:tagLst>
</file>

<file path=ppt/tags/tag21.xml><?xml version="1.0" encoding="utf-8"?>
<p:tagLst xmlns:a="http://schemas.openxmlformats.org/drawingml/2006/main" xmlns:r="http://schemas.openxmlformats.org/officeDocument/2006/relationships" xmlns:p="http://schemas.openxmlformats.org/presentationml/2006/main">
  <p:tag name="TIMING" val="|1.3|5"/>
</p:tagLst>
</file>

<file path=ppt/tags/tag22.xml><?xml version="1.0" encoding="utf-8"?>
<p:tagLst xmlns:a="http://schemas.openxmlformats.org/drawingml/2006/main" xmlns:r="http://schemas.openxmlformats.org/officeDocument/2006/relationships" xmlns:p="http://schemas.openxmlformats.org/presentationml/2006/main">
  <p:tag name="TIMING" val="|1.1|8.4|2.3"/>
</p:tagLst>
</file>

<file path=ppt/tags/tag23.xml><?xml version="1.0" encoding="utf-8"?>
<p:tagLst xmlns:a="http://schemas.openxmlformats.org/drawingml/2006/main" xmlns:r="http://schemas.openxmlformats.org/officeDocument/2006/relationships" xmlns:p="http://schemas.openxmlformats.org/presentationml/2006/main">
  <p:tag name="TIMING" val="|1.7|11.5|4.7"/>
</p:tagLst>
</file>

<file path=ppt/tags/tag24.xml><?xml version="1.0" encoding="utf-8"?>
<p:tagLst xmlns:a="http://schemas.openxmlformats.org/drawingml/2006/main" xmlns:r="http://schemas.openxmlformats.org/officeDocument/2006/relationships" xmlns:p="http://schemas.openxmlformats.org/presentationml/2006/main">
  <p:tag name="TIMING" val="|1.2|2.7|1.5|2.6|1.7"/>
</p:tagLst>
</file>

<file path=ppt/tags/tag3.xml><?xml version="1.0" encoding="utf-8"?>
<p:tagLst xmlns:a="http://schemas.openxmlformats.org/drawingml/2006/main" xmlns:r="http://schemas.openxmlformats.org/officeDocument/2006/relationships" xmlns:p="http://schemas.openxmlformats.org/presentationml/2006/main">
  <p:tag name="TIMING" val="|1.4|7.1"/>
</p:tagLst>
</file>

<file path=ppt/tags/tag4.xml><?xml version="1.0" encoding="utf-8"?>
<p:tagLst xmlns:a="http://schemas.openxmlformats.org/drawingml/2006/main" xmlns:r="http://schemas.openxmlformats.org/officeDocument/2006/relationships" xmlns:p="http://schemas.openxmlformats.org/presentationml/2006/main">
  <p:tag name="TIMING" val="|2.4|2.8"/>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ags/tag7.xml><?xml version="1.0" encoding="utf-8"?>
<p:tagLst xmlns:a="http://schemas.openxmlformats.org/drawingml/2006/main" xmlns:r="http://schemas.openxmlformats.org/officeDocument/2006/relationships" xmlns:p="http://schemas.openxmlformats.org/presentationml/2006/main">
  <p:tag name="TIMING" val="|1.1|2.8|7.5"/>
</p:tagLst>
</file>

<file path=ppt/tags/tag8.xml><?xml version="1.0" encoding="utf-8"?>
<p:tagLst xmlns:a="http://schemas.openxmlformats.org/drawingml/2006/main" xmlns:r="http://schemas.openxmlformats.org/officeDocument/2006/relationships" xmlns:p="http://schemas.openxmlformats.org/presentationml/2006/main">
  <p:tag name="TIMING" val="|1.4|9.2"/>
</p:tagLst>
</file>

<file path=ppt/tags/tag9.xml><?xml version="1.0" encoding="utf-8"?>
<p:tagLst xmlns:a="http://schemas.openxmlformats.org/drawingml/2006/main" xmlns:r="http://schemas.openxmlformats.org/officeDocument/2006/relationships" xmlns:p="http://schemas.openxmlformats.org/presentationml/2006/main">
  <p:tag name="TIMING" val="|1.8|4.3|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346</TotalTime>
  <Words>1154</Words>
  <Application>Microsoft Office PowerPoint</Application>
  <PresentationFormat>Affichage à l'écran (4:3)</PresentationFormat>
  <Paragraphs>218</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Débit</vt:lpstr>
      <vt:lpstr>DIDACTIQUE SUR GRANDEUR ET  MESURE AU CYCLE 3  </vt:lpstr>
      <vt:lpstr>I/ Contenus enseignés   1/ Grandeurs à travailler </vt:lpstr>
      <vt:lpstr>Diapositive 3</vt:lpstr>
      <vt:lpstr>  3/ Compétences visées de cycle 3 </vt:lpstr>
      <vt:lpstr>Diapositive 5</vt:lpstr>
      <vt:lpstr>Diapositive 6</vt:lpstr>
      <vt:lpstr>Diapositive 7</vt:lpstr>
      <vt:lpstr>Diapositive 8</vt:lpstr>
      <vt:lpstr>       5/ Progression générale non détaillée à adapter pour chacune des grandeurs :</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       c/ Quelle surface a la plus grande aire ?</vt:lpstr>
      <vt:lpstr>  d/ Pour aller vers la deuxième étape (qui consistera à mesurer des aires à l’aide d’unités variées), quelle surface a la plus grande aire ? </vt:lpstr>
      <vt:lpstr>2ère étape a/ Mesurer les aires de deux surfaces en utilisant l’unité 1. b/ Mesurer les aires de deux surfaces en utilisant l’unité 2. c/ Mesurer les aires de deux surfaces en utilisant l’unité 3.</vt:lpstr>
      <vt:lpstr>Autre exercice possible : Vanina, Tania et Eric ont mesurés l’aire de la surface coloriée. Vanina a trouvé 8, Tania a trouvé 16 et Eric a trouvé 32. Quelles unités ont-ils utilisées ?      </vt:lpstr>
      <vt:lpstr>7/ Points de repère par niveau de scolarité</vt:lpstr>
      <vt:lpstr>Diapositive 25</vt:lpstr>
      <vt:lpstr>Diapositive 26</vt:lpstr>
      <vt:lpstr>Différenciation aire/périmètre</vt:lpstr>
      <vt:lpstr>Découpage/recollement</vt:lpstr>
      <vt:lpstr>Différencier deux grandeurs</vt:lpstr>
      <vt:lpstr>Exercice 1 </vt:lpstr>
      <vt:lpstr>Exercice 2 :</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DIDACTIQUE SUR LES MESURES</dc:title>
  <dc:creator>claude</dc:creator>
  <cp:lastModifiedBy>David</cp:lastModifiedBy>
  <cp:revision>38</cp:revision>
  <dcterms:created xsi:type="dcterms:W3CDTF">2009-09-30T21:27:29Z</dcterms:created>
  <dcterms:modified xsi:type="dcterms:W3CDTF">2011-03-09T05:40:28Z</dcterms:modified>
</cp:coreProperties>
</file>